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4" r:id="rId2"/>
    <p:sldMasterId id="2147483688" r:id="rId3"/>
  </p:sldMasterIdLst>
  <p:notesMasterIdLst>
    <p:notesMasterId r:id="rId28"/>
  </p:notesMasterIdLst>
  <p:handoutMasterIdLst>
    <p:handoutMasterId r:id="rId29"/>
  </p:handoutMasterIdLst>
  <p:sldIdLst>
    <p:sldId id="356" r:id="rId4"/>
    <p:sldId id="296" r:id="rId5"/>
    <p:sldId id="263" r:id="rId6"/>
    <p:sldId id="266" r:id="rId7"/>
    <p:sldId id="297" r:id="rId8"/>
    <p:sldId id="300" r:id="rId9"/>
    <p:sldId id="301" r:id="rId10"/>
    <p:sldId id="307" r:id="rId11"/>
    <p:sldId id="394" r:id="rId12"/>
    <p:sldId id="400" r:id="rId13"/>
    <p:sldId id="395" r:id="rId14"/>
    <p:sldId id="393" r:id="rId15"/>
    <p:sldId id="293" r:id="rId16"/>
    <p:sldId id="396" r:id="rId17"/>
    <p:sldId id="397" r:id="rId18"/>
    <p:sldId id="399" r:id="rId19"/>
    <p:sldId id="309" r:id="rId20"/>
    <p:sldId id="311" r:id="rId21"/>
    <p:sldId id="392" r:id="rId22"/>
    <p:sldId id="318" r:id="rId23"/>
    <p:sldId id="398" r:id="rId24"/>
    <p:sldId id="319" r:id="rId25"/>
    <p:sldId id="259" r:id="rId26"/>
    <p:sldId id="321" r:id="rId2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70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dbqisilon1\Users\Users\Rgehl\Budget\Budget%2019\Copy%20of%20FY%2019%20Summary%20of%20Bonded%20Indebtednes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Tax Rate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47E-4BE4-9C0B-44367648BB67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47E-4BE4-9C0B-44367648BB6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Ames</c:v>
                </c:pt>
                <c:pt idx="1">
                  <c:v>Dubuque (FY20)</c:v>
                </c:pt>
                <c:pt idx="2">
                  <c:v>Ankeny</c:v>
                </c:pt>
                <c:pt idx="3">
                  <c:v>West Des Moines</c:v>
                </c:pt>
                <c:pt idx="4">
                  <c:v>Cedar Rapids</c:v>
                </c:pt>
                <c:pt idx="5">
                  <c:v>Avg. w/o Dubuque</c:v>
                </c:pt>
                <c:pt idx="6">
                  <c:v>Sioux City</c:v>
                </c:pt>
                <c:pt idx="7">
                  <c:v>Iowa City</c:v>
                </c:pt>
                <c:pt idx="8">
                  <c:v>Davenport</c:v>
                </c:pt>
                <c:pt idx="9">
                  <c:v>Waterloo</c:v>
                </c:pt>
                <c:pt idx="10">
                  <c:v>Des Moines</c:v>
                </c:pt>
                <c:pt idx="11">
                  <c:v>Council Bluffs</c:v>
                </c:pt>
              </c:strCache>
            </c:strRef>
          </c:cat>
          <c:val>
            <c:numRef>
              <c:f>Sheet1!$B$2:$B$13</c:f>
              <c:numCache>
                <c:formatCode>"$"#,##0.00_);[Red]\("$"#,##0.00\)</c:formatCode>
                <c:ptCount val="12"/>
                <c:pt idx="0">
                  <c:v>10.07</c:v>
                </c:pt>
                <c:pt idx="1">
                  <c:v>10.33</c:v>
                </c:pt>
                <c:pt idx="2">
                  <c:v>11.39</c:v>
                </c:pt>
                <c:pt idx="3">
                  <c:v>12.57</c:v>
                </c:pt>
                <c:pt idx="4">
                  <c:v>15.22</c:v>
                </c:pt>
                <c:pt idx="5">
                  <c:v>15.22</c:v>
                </c:pt>
                <c:pt idx="6">
                  <c:v>16.07</c:v>
                </c:pt>
                <c:pt idx="7">
                  <c:v>16.18</c:v>
                </c:pt>
                <c:pt idx="8">
                  <c:v>16.78</c:v>
                </c:pt>
                <c:pt idx="9">
                  <c:v>17.46</c:v>
                </c:pt>
                <c:pt idx="10">
                  <c:v>18.16</c:v>
                </c:pt>
                <c:pt idx="11">
                  <c:v>18.260000000000002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7E-4BE4-9C0B-44367648BB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-70"/>
        <c:axId val="853490160"/>
        <c:axId val="853486224"/>
      </c:barChart>
      <c:catAx>
        <c:axId val="85349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3486224"/>
        <c:crosses val="autoZero"/>
        <c:auto val="1"/>
        <c:lblAlgn val="ctr"/>
        <c:lblOffset val="100"/>
        <c:noMultiLvlLbl val="0"/>
      </c:catAx>
      <c:valAx>
        <c:axId val="8534862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&quot;$&quot;#,##0_);[Red]\(&quot;$&quot;#,##0\)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349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Property Taxes Per Capita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65B-464A-9FF2-495C0681D728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ACE-4D55-BA50-CD1373637756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65B-464A-9FF2-495C0681D72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65B-464A-9FF2-495C0681D7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Dubuque (FY20)</c:v>
                </c:pt>
                <c:pt idx="1">
                  <c:v>Ames</c:v>
                </c:pt>
                <c:pt idx="2">
                  <c:v>Sioux City</c:v>
                </c:pt>
                <c:pt idx="3">
                  <c:v>Waterloo</c:v>
                </c:pt>
                <c:pt idx="4">
                  <c:v>Des Moines</c:v>
                </c:pt>
                <c:pt idx="5">
                  <c:v>Avg. w/o Dubuque</c:v>
                </c:pt>
                <c:pt idx="6">
                  <c:v>Davenport</c:v>
                </c:pt>
                <c:pt idx="7">
                  <c:v>Ankeny</c:v>
                </c:pt>
                <c:pt idx="8">
                  <c:v>Cedar Rapids</c:v>
                </c:pt>
                <c:pt idx="9">
                  <c:v>Council Bluffs</c:v>
                </c:pt>
                <c:pt idx="10">
                  <c:v>Iowa City</c:v>
                </c:pt>
                <c:pt idx="11">
                  <c:v>West Des Moines</c:v>
                </c:pt>
              </c:strCache>
            </c:strRef>
          </c:cat>
          <c:val>
            <c:numRef>
              <c:f>Sheet1!$B$2:$B$13</c:f>
              <c:numCache>
                <c:formatCode>"$"#,##0.00_);[Red]\("$"#,##0.00\)</c:formatCode>
                <c:ptCount val="12"/>
                <c:pt idx="0">
                  <c:v>455.27</c:v>
                </c:pt>
                <c:pt idx="1">
                  <c:v>525.91</c:v>
                </c:pt>
                <c:pt idx="2">
                  <c:v>545.75</c:v>
                </c:pt>
                <c:pt idx="3">
                  <c:v>600.35</c:v>
                </c:pt>
                <c:pt idx="4">
                  <c:v>695.91</c:v>
                </c:pt>
                <c:pt idx="5">
                  <c:v>762.71</c:v>
                </c:pt>
                <c:pt idx="6">
                  <c:v>769.3</c:v>
                </c:pt>
                <c:pt idx="7">
                  <c:v>784.03</c:v>
                </c:pt>
                <c:pt idx="8">
                  <c:v>824.24</c:v>
                </c:pt>
                <c:pt idx="9">
                  <c:v>824.55</c:v>
                </c:pt>
                <c:pt idx="10">
                  <c:v>907.74</c:v>
                </c:pt>
                <c:pt idx="11">
                  <c:v>1149.3599999999999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CE-4D55-BA50-CD13736377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-70"/>
        <c:axId val="853490160"/>
        <c:axId val="853486224"/>
      </c:barChart>
      <c:catAx>
        <c:axId val="85349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3486224"/>
        <c:crosses val="autoZero"/>
        <c:auto val="1"/>
        <c:lblAlgn val="ctr"/>
        <c:lblOffset val="100"/>
        <c:noMultiLvlLbl val="0"/>
      </c:catAx>
      <c:valAx>
        <c:axId val="8534862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&quot;$&quot;#,##0_);[Red]\(&quot;$&quot;#,##0\)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349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5400" dirty="0">
                <a:solidFill>
                  <a:schemeClr val="tx1"/>
                </a:solidFill>
              </a:rPr>
              <a:t>Total Debt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(in Millions)</a:t>
            </a:r>
          </a:p>
        </c:rich>
      </c:tx>
      <c:layout>
        <c:manualLayout>
          <c:xMode val="edge"/>
          <c:yMode val="edge"/>
          <c:x val="0.34890870725213552"/>
          <c:y val="4.3915984917106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FY20 Recommended</c:v>
                </c:pt>
              </c:strCache>
            </c:strRef>
          </c:tx>
          <c:spPr>
            <a:ln w="47625" cap="rnd">
              <a:solidFill>
                <a:srgbClr val="FFC000"/>
              </a:solidFill>
              <a:round/>
            </a:ln>
            <a:effectLst/>
          </c:spPr>
          <c:marker>
            <c:symbol val="diamond"/>
            <c:size val="15"/>
            <c:spPr>
              <a:solidFill>
                <a:srgbClr val="FFC000"/>
              </a:solidFill>
              <a:ln w="9525">
                <a:solidFill>
                  <a:srgbClr val="FFC000"/>
                </a:solidFill>
              </a:ln>
              <a:effectLst/>
            </c:spPr>
          </c:marker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  <c:pt idx="4">
                  <c:v>FY19</c:v>
                </c:pt>
                <c:pt idx="5">
                  <c:v>FY20</c:v>
                </c:pt>
                <c:pt idx="6">
                  <c:v>FY21</c:v>
                </c:pt>
                <c:pt idx="7">
                  <c:v>FY22</c:v>
                </c:pt>
                <c:pt idx="8">
                  <c:v>FY23</c:v>
                </c:pt>
                <c:pt idx="9">
                  <c:v>FY24</c:v>
                </c:pt>
                <c:pt idx="10">
                  <c:v>FY25</c:v>
                </c:pt>
                <c:pt idx="11">
                  <c:v>FY26</c:v>
                </c:pt>
                <c:pt idx="12">
                  <c:v>FY27</c:v>
                </c:pt>
                <c:pt idx="13">
                  <c:v>FY28</c:v>
                </c:pt>
                <c:pt idx="14">
                  <c:v>FY29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295.5</c:v>
                </c:pt>
                <c:pt idx="1">
                  <c:v>295.5</c:v>
                </c:pt>
                <c:pt idx="2">
                  <c:v>281.3</c:v>
                </c:pt>
                <c:pt idx="3">
                  <c:v>268.60000000000002</c:v>
                </c:pt>
                <c:pt idx="4">
                  <c:v>266.10000000000002</c:v>
                </c:pt>
                <c:pt idx="5">
                  <c:v>266.89999999999998</c:v>
                </c:pt>
                <c:pt idx="6">
                  <c:v>266.5</c:v>
                </c:pt>
                <c:pt idx="7">
                  <c:v>260.39999999999998</c:v>
                </c:pt>
                <c:pt idx="8">
                  <c:v>247.5</c:v>
                </c:pt>
                <c:pt idx="9">
                  <c:v>242.2</c:v>
                </c:pt>
                <c:pt idx="10">
                  <c:v>241.4</c:v>
                </c:pt>
                <c:pt idx="11">
                  <c:v>221.8</c:v>
                </c:pt>
                <c:pt idx="12">
                  <c:v>201.8</c:v>
                </c:pt>
                <c:pt idx="13">
                  <c:v>181.3</c:v>
                </c:pt>
                <c:pt idx="14">
                  <c:v>160.69999999999999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F3-48C6-A609-E406CF96BA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9657040"/>
        <c:axId val="719657696"/>
      </c:lineChart>
      <c:catAx>
        <c:axId val="71965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9657696"/>
        <c:crosses val="autoZero"/>
        <c:auto val="1"/>
        <c:lblAlgn val="ctr"/>
        <c:lblOffset val="100"/>
        <c:noMultiLvlLbl val="0"/>
      </c:catAx>
      <c:valAx>
        <c:axId val="71965769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965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37585585537325E-2"/>
          <c:y val="9.9464138725253087E-2"/>
          <c:w val="0.94062414414462681"/>
          <c:h val="0.720507629793554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Retired Debt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6.688877652978955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67-4AEC-B4EF-FCE33AD0C1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Sheet1!$A$2:$A$18</c:f>
              <c:strCache>
                <c:ptCount val="14"/>
                <c:pt idx="0">
                  <c:v>FY16</c:v>
                </c:pt>
                <c:pt idx="1">
                  <c:v>FY17</c:v>
                </c:pt>
                <c:pt idx="2">
                  <c:v>FY18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  <c:pt idx="9">
                  <c:v>FY25</c:v>
                </c:pt>
                <c:pt idx="10">
                  <c:v>FY26</c:v>
                </c:pt>
                <c:pt idx="11">
                  <c:v>FY27</c:v>
                </c:pt>
                <c:pt idx="12">
                  <c:v>FY28</c:v>
                </c:pt>
                <c:pt idx="13">
                  <c:v>FY29</c:v>
                </c:pt>
              </c:strCache>
            </c:strRef>
          </c:cat>
          <c:val>
            <c:numRef>
              <c:f>Sheet1!$B$2:$B$18</c:f>
              <c:numCache>
                <c:formatCode>_("$"* #,##0.0_);_("$"* \(#,##0.0\);_("$"* "-"?_);_(@_)</c:formatCode>
                <c:ptCount val="17"/>
                <c:pt idx="0">
                  <c:v>14.3</c:v>
                </c:pt>
                <c:pt idx="1">
                  <c:v>16.399999999999999</c:v>
                </c:pt>
                <c:pt idx="2">
                  <c:v>17.399999999999999</c:v>
                </c:pt>
                <c:pt idx="3">
                  <c:v>17.100000000000001</c:v>
                </c:pt>
                <c:pt idx="4">
                  <c:v>17.600000000000001</c:v>
                </c:pt>
                <c:pt idx="5">
                  <c:v>18</c:v>
                </c:pt>
                <c:pt idx="6">
                  <c:v>17.3</c:v>
                </c:pt>
                <c:pt idx="7">
                  <c:v>18.899999999999999</c:v>
                </c:pt>
                <c:pt idx="8">
                  <c:v>19.899999999999999</c:v>
                </c:pt>
                <c:pt idx="9">
                  <c:v>20.5</c:v>
                </c:pt>
                <c:pt idx="10">
                  <c:v>21.3</c:v>
                </c:pt>
                <c:pt idx="11">
                  <c:v>21.6</c:v>
                </c:pt>
                <c:pt idx="12">
                  <c:v>22</c:v>
                </c:pt>
                <c:pt idx="1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67-4AEC-B4EF-FCE33AD0C1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 Debt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Sheet1!$A$2:$A$18</c:f>
              <c:strCache>
                <c:ptCount val="14"/>
                <c:pt idx="0">
                  <c:v>FY16</c:v>
                </c:pt>
                <c:pt idx="1">
                  <c:v>FY17</c:v>
                </c:pt>
                <c:pt idx="2">
                  <c:v>FY18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  <c:pt idx="9">
                  <c:v>FY25</c:v>
                </c:pt>
                <c:pt idx="10">
                  <c:v>FY26</c:v>
                </c:pt>
                <c:pt idx="11">
                  <c:v>FY27</c:v>
                </c:pt>
                <c:pt idx="12">
                  <c:v>FY28</c:v>
                </c:pt>
                <c:pt idx="13">
                  <c:v>FY29</c:v>
                </c:pt>
              </c:strCache>
            </c:strRef>
          </c:cat>
          <c:val>
            <c:numRef>
              <c:f>Sheet1!$C$2:$C$18</c:f>
              <c:numCache>
                <c:formatCode>"$"#,##0.0</c:formatCode>
                <c:ptCount val="17"/>
                <c:pt idx="0">
                  <c:v>13</c:v>
                </c:pt>
                <c:pt idx="1">
                  <c:v>5.2</c:v>
                </c:pt>
                <c:pt idx="2">
                  <c:v>4.0999999999999996</c:v>
                </c:pt>
                <c:pt idx="3">
                  <c:v>14.2</c:v>
                </c:pt>
                <c:pt idx="4">
                  <c:v>17.5</c:v>
                </c:pt>
                <c:pt idx="5">
                  <c:v>16.899999999999999</c:v>
                </c:pt>
                <c:pt idx="6">
                  <c:v>10.4</c:v>
                </c:pt>
                <c:pt idx="7">
                  <c:v>5.2</c:v>
                </c:pt>
                <c:pt idx="8">
                  <c:v>13.8</c:v>
                </c:pt>
                <c:pt idx="9">
                  <c:v>19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67-4AEC-B4EF-FCE33AD0C1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4"/>
        <c:axId val="860540152"/>
        <c:axId val="860539824"/>
      </c:barChart>
      <c:catAx>
        <c:axId val="860540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0539824"/>
        <c:crosses val="autoZero"/>
        <c:auto val="1"/>
        <c:lblAlgn val="ctr"/>
        <c:lblOffset val="100"/>
        <c:noMultiLvlLbl val="0"/>
      </c:catAx>
      <c:valAx>
        <c:axId val="8605398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&quot;$&quot;* #,##0_);_(&quot;$&quot;* \(#,##0\);_(&quot;$&quot;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0540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0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r>
              <a:rPr lang="en-US" sz="2800" b="1" i="0" u="none" strike="noStrike" baseline="0">
                <a:solidFill>
                  <a:schemeClr val="tx1"/>
                </a:solidFill>
                <a:latin typeface="Arial"/>
                <a:cs typeface="Arial"/>
              </a:rPr>
              <a:t>Statutory Debt Limit Used</a:t>
            </a:r>
          </a:p>
          <a:p>
            <a:pPr>
              <a:defRPr sz="2800" b="0" i="0" u="none" strike="noStrike" baseline="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pPr>
            <a:r>
              <a:rPr lang="en-US" sz="2800" b="1" i="0" u="none" strike="noStrike" baseline="0">
                <a:solidFill>
                  <a:schemeClr val="tx1"/>
                </a:solidFill>
                <a:latin typeface="Arial"/>
                <a:cs typeface="Arial"/>
              </a:rPr>
              <a:t>(as of June 30th)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5344480088137137E-2"/>
          <c:y val="0.17074721592004388"/>
          <c:w val="0.85375017011762422"/>
          <c:h val="0.71266772444404913"/>
        </c:manualLayout>
      </c:layout>
      <c:lineChart>
        <c:grouping val="standard"/>
        <c:varyColors val="0"/>
        <c:ser>
          <c:idx val="0"/>
          <c:order val="0"/>
          <c:tx>
            <c:strRef>
              <c:f>'Statutory Debt Used'!$B$5</c:f>
              <c:strCache>
                <c:ptCount val="1"/>
                <c:pt idx="0">
                  <c:v>FY20 Recommended</c:v>
                </c:pt>
              </c:strCache>
            </c:strRef>
          </c:tx>
          <c:spPr>
            <a:ln w="63500"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 w="19050">
                <a:solidFill>
                  <a:srgbClr val="FFC000"/>
                </a:solidFill>
              </a:ln>
            </c:spPr>
          </c:marker>
          <c:dLbls>
            <c:dLbl>
              <c:idx val="0"/>
              <c:layout>
                <c:manualLayout>
                  <c:x val="-2.7697274620896221E-2"/>
                  <c:y val="4.34558623043294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D2-4493-983E-9A101FD2CF46}"/>
                </c:ext>
              </c:extLst>
            </c:dLbl>
            <c:dLbl>
              <c:idx val="1"/>
              <c:layout>
                <c:manualLayout>
                  <c:x val="-4.5480895175346724E-2"/>
                  <c:y val="3.47182471682066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D2-4493-983E-9A101FD2CF46}"/>
                </c:ext>
              </c:extLst>
            </c:dLbl>
            <c:dLbl>
              <c:idx val="2"/>
              <c:layout>
                <c:manualLayout>
                  <c:x val="-3.3518663474912593E-2"/>
                  <c:y val="4.3455862304329532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2D2-4493-983E-9A101FD2CF46}"/>
                </c:ext>
              </c:extLst>
            </c:dLbl>
            <c:dLbl>
              <c:idx val="3"/>
              <c:layout>
                <c:manualLayout>
                  <c:x val="-3.1930995803798878E-2"/>
                  <c:y val="4.7389044079010248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D2-4493-983E-9A101FD2CF46}"/>
                </c:ext>
              </c:extLst>
            </c:dLbl>
            <c:dLbl>
              <c:idx val="4"/>
              <c:layout>
                <c:manualLayout>
                  <c:x val="-3.3660119445385946E-2"/>
                  <c:y val="4.3238094550208384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2D2-4493-983E-9A101FD2CF46}"/>
                </c:ext>
              </c:extLst>
            </c:dLbl>
            <c:dLbl>
              <c:idx val="5"/>
              <c:layout>
                <c:manualLayout>
                  <c:x val="-2.6814486229425758E-2"/>
                  <c:y val="3.4065124476120485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D2-4493-983E-9A101FD2CF46}"/>
                </c:ext>
              </c:extLst>
            </c:dLbl>
            <c:dLbl>
              <c:idx val="6"/>
              <c:layout>
                <c:manualLayout>
                  <c:x val="-2.9531223271401012E-2"/>
                  <c:y val="2.9042923360557311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2D2-4493-983E-9A101FD2CF46}"/>
                </c:ext>
              </c:extLst>
            </c:dLbl>
            <c:dLbl>
              <c:idx val="7"/>
              <c:layout>
                <c:manualLayout>
                  <c:x val="-2.6398475867486962E-2"/>
                  <c:y val="3.4282892230241467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2D2-4493-983E-9A101FD2CF46}"/>
                </c:ext>
              </c:extLst>
            </c:dLbl>
            <c:dLbl>
              <c:idx val="8"/>
              <c:layout>
                <c:manualLayout>
                  <c:x val="-2.9434222351359205E-2"/>
                  <c:y val="3.1989649711719553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D2-4493-983E-9A101FD2CF46}"/>
                </c:ext>
              </c:extLst>
            </c:dLbl>
            <c:dLbl>
              <c:idx val="9"/>
              <c:layout>
                <c:manualLayout>
                  <c:x val="-2.8052826114248058E-2"/>
                  <c:y val="3.3847356721999421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D2-4493-983E-9A101FD2CF46}"/>
                </c:ext>
              </c:extLst>
            </c:dLbl>
            <c:dLbl>
              <c:idx val="10"/>
              <c:layout>
                <c:manualLayout>
                  <c:x val="-2.8079321324305365E-2"/>
                  <c:y val="3.6140599240521418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D2-4493-983E-9A101FD2CF46}"/>
                </c:ext>
              </c:extLst>
            </c:dLbl>
            <c:dLbl>
              <c:idx val="11"/>
              <c:layout>
                <c:manualLayout>
                  <c:x val="-3.9280571471451503E-2"/>
                  <c:y val="3.9420658323115983E-2"/>
                </c:manualLayout>
              </c:layout>
              <c:spPr/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C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2D2-4493-983E-9A101FD2CF46}"/>
                </c:ext>
              </c:extLst>
            </c:dLbl>
            <c:dLbl>
              <c:idx val="12"/>
              <c:layout>
                <c:manualLayout>
                  <c:x val="-3.9823456547322049E-2"/>
                  <c:y val="4.2367023533724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2D2-4493-983E-9A101FD2CF46}"/>
                </c:ext>
              </c:extLst>
            </c:dLbl>
            <c:dLbl>
              <c:idx val="13"/>
              <c:layout>
                <c:manualLayout>
                  <c:x val="-2.779614265305607E-2"/>
                  <c:y val="4.1597974723772621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2000" b="1" i="0" u="none" strike="noStrike" baseline="0">
                        <a:solidFill>
                          <a:srgbClr val="FFC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fld id="{9430DD10-26FF-4728-B6CD-93CF2BBDFE9C}" type="VALUE">
                      <a:rPr lang="en-US" sz="1400">
                        <a:solidFill>
                          <a:srgbClr val="FFC000"/>
                        </a:solidFill>
                      </a:rPr>
                      <a:pPr>
                        <a:defRPr sz="2000" b="1" i="0" u="none" strike="noStrike" baseline="0">
                          <a:solidFill>
                            <a:srgbClr val="FFC000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C2D2-4493-983E-9A101FD2CF46}"/>
                </c:ext>
              </c:extLst>
            </c:dLbl>
            <c:dLbl>
              <c:idx val="14"/>
              <c:layout>
                <c:manualLayout>
                  <c:x val="-4.0649698114643529E-2"/>
                  <c:y val="4.1278365333395933E-2"/>
                </c:manualLayout>
              </c:layout>
              <c:tx>
                <c:rich>
                  <a:bodyPr/>
                  <a:lstStyle/>
                  <a:p>
                    <a:fld id="{176F9BCE-7628-4FC6-87C5-F646472DBF6D}" type="VALUE">
                      <a:rPr lang="en-US" sz="240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ED2-4FCA-808F-2027E4BAE6F0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C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'Statutory Debt Used'!$A$6:$A$20</c:f>
              <c:strCache>
                <c:ptCount val="15"/>
                <c:pt idx="0">
                  <c:v>FY 15</c:v>
                </c:pt>
                <c:pt idx="1">
                  <c:v>FY 16</c:v>
                </c:pt>
                <c:pt idx="2">
                  <c:v>FY 17</c:v>
                </c:pt>
                <c:pt idx="3">
                  <c:v>FY 18</c:v>
                </c:pt>
                <c:pt idx="4">
                  <c:v>FY 19</c:v>
                </c:pt>
                <c:pt idx="5">
                  <c:v>FY 20</c:v>
                </c:pt>
                <c:pt idx="6">
                  <c:v>FY 21</c:v>
                </c:pt>
                <c:pt idx="7">
                  <c:v>FY 22</c:v>
                </c:pt>
                <c:pt idx="8">
                  <c:v>FY 23</c:v>
                </c:pt>
                <c:pt idx="9">
                  <c:v>FY 24</c:v>
                </c:pt>
                <c:pt idx="10">
                  <c:v>FY 25</c:v>
                </c:pt>
                <c:pt idx="11">
                  <c:v>FY 26</c:v>
                </c:pt>
                <c:pt idx="12">
                  <c:v>FY 27</c:v>
                </c:pt>
                <c:pt idx="13">
                  <c:v>FY 28</c:v>
                </c:pt>
                <c:pt idx="14">
                  <c:v>FY 29</c:v>
                </c:pt>
              </c:strCache>
            </c:strRef>
          </c:cat>
          <c:val>
            <c:numRef>
              <c:f>'Statutory Debt Used'!$B$6:$B$20</c:f>
              <c:numCache>
                <c:formatCode>0%</c:formatCode>
                <c:ptCount val="15"/>
                <c:pt idx="0">
                  <c:v>0.89890000000000003</c:v>
                </c:pt>
                <c:pt idx="1">
                  <c:v>0.86130323575394618</c:v>
                </c:pt>
                <c:pt idx="2">
                  <c:v>0.69468511627579876</c:v>
                </c:pt>
                <c:pt idx="3">
                  <c:v>0.63388196895185767</c:v>
                </c:pt>
                <c:pt idx="4">
                  <c:v>0.5638252081153855</c:v>
                </c:pt>
                <c:pt idx="5">
                  <c:v>0.50954165822248532</c:v>
                </c:pt>
                <c:pt idx="6">
                  <c:v>0.5</c:v>
                </c:pt>
                <c:pt idx="7">
                  <c:v>0.47</c:v>
                </c:pt>
                <c:pt idx="8">
                  <c:v>0.43</c:v>
                </c:pt>
                <c:pt idx="9">
                  <c:v>0.43</c:v>
                </c:pt>
                <c:pt idx="10">
                  <c:v>0.46</c:v>
                </c:pt>
                <c:pt idx="11">
                  <c:v>0.41</c:v>
                </c:pt>
                <c:pt idx="12">
                  <c:v>0.37</c:v>
                </c:pt>
                <c:pt idx="13">
                  <c:v>0.32</c:v>
                </c:pt>
                <c:pt idx="14">
                  <c:v>0.28000000000000003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C2D2-4493-983E-9A101FD2CF46}"/>
            </c:ext>
          </c:extLst>
        </c:ser>
        <c:ser>
          <c:idx val="2"/>
          <c:order val="1"/>
          <c:tx>
            <c:strRef>
              <c:f>'Statutory Debt Used'!$C$5</c:f>
              <c:strCache>
                <c:ptCount val="1"/>
                <c:pt idx="0">
                  <c:v>FY16 Adopted</c:v>
                </c:pt>
              </c:strCache>
            </c:strRef>
          </c:tx>
          <c:spPr>
            <a:ln w="63500">
              <a:solidFill>
                <a:srgbClr val="00B0F0"/>
              </a:solidFill>
            </a:ln>
          </c:spPr>
          <c:marker>
            <c:symbol val="circle"/>
            <c:size val="11"/>
            <c:spPr>
              <a:solidFill>
                <a:srgbClr val="00B0F0"/>
              </a:solidFill>
              <a:ln w="12700">
                <a:solidFill>
                  <a:srgbClr val="0070C0"/>
                </a:solidFill>
              </a:ln>
            </c:spPr>
          </c:marker>
          <c:dLbls>
            <c:dLbl>
              <c:idx val="0"/>
              <c:layout>
                <c:manualLayout>
                  <c:x val="-1.6978270677574164E-2"/>
                  <c:y val="-4.4878033806367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2D2-4493-983E-9A101FD2CF46}"/>
                </c:ext>
              </c:extLst>
            </c:dLbl>
            <c:dLbl>
              <c:idx val="1"/>
              <c:layout>
                <c:manualLayout>
                  <c:x val="-1.2709866322593511E-2"/>
                  <c:y val="-4.357160785191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C2D2-4493-983E-9A101FD2CF46}"/>
                </c:ext>
              </c:extLst>
            </c:dLbl>
            <c:dLbl>
              <c:idx val="2"/>
              <c:layout>
                <c:manualLayout>
                  <c:x val="-1.7685001111317232E-2"/>
                  <c:y val="-3.19896497117195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2D2-4493-983E-9A101FD2CF46}"/>
                </c:ext>
              </c:extLst>
            </c:dLbl>
            <c:dLbl>
              <c:idx val="3"/>
              <c:layout>
                <c:manualLayout>
                  <c:x val="-8.0880967507413262E-3"/>
                  <c:y val="-3.66918802963519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C2D2-4493-983E-9A101FD2CF46}"/>
                </c:ext>
              </c:extLst>
            </c:dLbl>
            <c:dLbl>
              <c:idx val="4"/>
              <c:layout>
                <c:manualLayout>
                  <c:x val="-2.9910069211178957E-2"/>
                  <c:y val="-4.357160785191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C2D2-4493-983E-9A101FD2CF46}"/>
                </c:ext>
              </c:extLst>
            </c:dLbl>
            <c:dLbl>
              <c:idx val="5"/>
              <c:layout>
                <c:manualLayout>
                  <c:x val="-3.812959896778062E-2"/>
                  <c:y val="-3.2105395259307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2D2-4493-983E-9A101FD2CF46}"/>
                </c:ext>
              </c:extLst>
            </c:dLbl>
            <c:dLbl>
              <c:idx val="6"/>
              <c:layout>
                <c:manualLayout>
                  <c:x val="-2.7074548274450546E-2"/>
                  <c:y val="-4.357160785191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2D2-4493-983E-9A101FD2CF46}"/>
                </c:ext>
              </c:extLst>
            </c:dLbl>
            <c:dLbl>
              <c:idx val="7"/>
              <c:layout>
                <c:manualLayout>
                  <c:x val="-2.6075821111454584E-2"/>
                  <c:y val="-4.357160785191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2D2-4493-983E-9A101FD2CF46}"/>
                </c:ext>
              </c:extLst>
            </c:dLbl>
            <c:dLbl>
              <c:idx val="8"/>
              <c:layout>
                <c:manualLayout>
                  <c:x val="-2.8569660530565776E-2"/>
                  <c:y val="-4.16118786351054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2D2-4493-983E-9A101FD2CF46}"/>
                </c:ext>
              </c:extLst>
            </c:dLbl>
            <c:dLbl>
              <c:idx val="9"/>
              <c:layout>
                <c:manualLayout>
                  <c:x val="-2.6697124896286367E-2"/>
                  <c:y val="-3.40651244761204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2D2-4493-983E-9A101FD2CF46}"/>
                </c:ext>
              </c:extLst>
            </c:dLbl>
            <c:dLbl>
              <c:idx val="10"/>
              <c:layout>
                <c:manualLayout>
                  <c:x val="-2.4749371316676878E-2"/>
                  <c:y val="-4.1278365333395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2D2-4493-983E-9A101FD2CF46}"/>
                </c:ext>
              </c:extLst>
            </c:dLbl>
            <c:dLbl>
              <c:idx val="11"/>
              <c:layout>
                <c:manualLayout>
                  <c:x val="-1.6427032510506739E-2"/>
                  <c:y val="-1.7576898932831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2D2-4493-983E-9A101FD2CF46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baseline="0">
                    <a:solidFill>
                      <a:srgbClr val="00B0F0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'Statutory Debt Used'!$A$6:$A$20</c:f>
              <c:strCache>
                <c:ptCount val="15"/>
                <c:pt idx="0">
                  <c:v>FY 15</c:v>
                </c:pt>
                <c:pt idx="1">
                  <c:v>FY 16</c:v>
                </c:pt>
                <c:pt idx="2">
                  <c:v>FY 17</c:v>
                </c:pt>
                <c:pt idx="3">
                  <c:v>FY 18</c:v>
                </c:pt>
                <c:pt idx="4">
                  <c:v>FY 19</c:v>
                </c:pt>
                <c:pt idx="5">
                  <c:v>FY 20</c:v>
                </c:pt>
                <c:pt idx="6">
                  <c:v>FY 21</c:v>
                </c:pt>
                <c:pt idx="7">
                  <c:v>FY 22</c:v>
                </c:pt>
                <c:pt idx="8">
                  <c:v>FY 23</c:v>
                </c:pt>
                <c:pt idx="9">
                  <c:v>FY 24</c:v>
                </c:pt>
                <c:pt idx="10">
                  <c:v>FY 25</c:v>
                </c:pt>
                <c:pt idx="11">
                  <c:v>FY 26</c:v>
                </c:pt>
                <c:pt idx="12">
                  <c:v>FY 27</c:v>
                </c:pt>
                <c:pt idx="13">
                  <c:v>FY 28</c:v>
                </c:pt>
                <c:pt idx="14">
                  <c:v>FY 29</c:v>
                </c:pt>
              </c:strCache>
            </c:strRef>
          </c:cat>
          <c:val>
            <c:numRef>
              <c:f>'Statutory Debt Used'!$C$6:$C$20</c:f>
              <c:numCache>
                <c:formatCode>0%</c:formatCode>
                <c:ptCount val="15"/>
                <c:pt idx="0">
                  <c:v>0.90490000000000004</c:v>
                </c:pt>
                <c:pt idx="1">
                  <c:v>0.87490000000000001</c:v>
                </c:pt>
                <c:pt idx="2">
                  <c:v>0.82030000000000003</c:v>
                </c:pt>
                <c:pt idx="3">
                  <c:v>0.7883</c:v>
                </c:pt>
                <c:pt idx="4">
                  <c:v>0.71740000000000004</c:v>
                </c:pt>
                <c:pt idx="5">
                  <c:v>0.79420000000000002</c:v>
                </c:pt>
                <c:pt idx="6">
                  <c:v>0.74470000000000003</c:v>
                </c:pt>
                <c:pt idx="7">
                  <c:v>0.70199999999999996</c:v>
                </c:pt>
                <c:pt idx="8">
                  <c:v>0.66039999999999999</c:v>
                </c:pt>
                <c:pt idx="9">
                  <c:v>0.65910000000000002</c:v>
                </c:pt>
                <c:pt idx="10">
                  <c:v>0.62229999999999996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C2D2-4493-983E-9A101FD2CF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7946576"/>
        <c:axId val="647945792"/>
      </c:lineChart>
      <c:catAx>
        <c:axId val="64794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945792"/>
        <c:crosses val="autoZero"/>
        <c:auto val="1"/>
        <c:lblAlgn val="ctr"/>
        <c:lblOffset val="100"/>
        <c:noMultiLvlLbl val="0"/>
      </c:catAx>
      <c:valAx>
        <c:axId val="647945792"/>
        <c:scaling>
          <c:orientation val="minMax"/>
          <c:min val="0.1"/>
        </c:scaling>
        <c:delete val="0"/>
        <c:axPos val="l"/>
        <c:majorGridlines>
          <c:spPr>
            <a:ln>
              <a:noFill/>
            </a:ln>
          </c:spPr>
        </c:majorGridlines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7946576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2400" b="1" i="0" u="none" strike="noStrike" baseline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400" b="1" i="0" u="none" strike="noStrike" baseline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67073842328249678"/>
          <c:y val="0.17359502781685124"/>
          <c:w val="0.30990639006042958"/>
          <c:h val="0.12237951899689598"/>
        </c:manualLayout>
      </c:layout>
      <c:overlay val="0"/>
      <c:txPr>
        <a:bodyPr/>
        <a:lstStyle/>
        <a:p>
          <a:pPr>
            <a:defRPr sz="2400" b="1" i="0" u="none" strike="noStrike" baseline="0">
              <a:solidFill>
                <a:schemeClr val="tx1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60944534001666E-17"/>
                  <c:y val="1.68361996852823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FA-4810-A816-A756AC7588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Sheet1!$A$3:$A$11</c:f>
              <c:strCache>
                <c:ptCount val="9"/>
                <c:pt idx="0">
                  <c:v>FY16</c:v>
                </c:pt>
                <c:pt idx="1">
                  <c:v>FY17</c:v>
                </c:pt>
                <c:pt idx="2">
                  <c:v>FY18</c:v>
                </c:pt>
                <c:pt idx="3">
                  <c:v>FY19</c:v>
                </c:pt>
                <c:pt idx="4">
                  <c:v>FY20</c:v>
                </c:pt>
                <c:pt idx="5">
                  <c:v>FY21</c:v>
                </c:pt>
                <c:pt idx="6">
                  <c:v>FY22</c:v>
                </c:pt>
                <c:pt idx="7">
                  <c:v>FY23</c:v>
                </c:pt>
                <c:pt idx="8">
                  <c:v>FY24</c:v>
                </c:pt>
              </c:strCache>
            </c:strRef>
          </c:cat>
          <c:val>
            <c:numRef>
              <c:f>Sheet1!$B$3:$B$11</c:f>
              <c:numCache>
                <c:formatCode>0.00%</c:formatCode>
                <c:ptCount val="9"/>
                <c:pt idx="0">
                  <c:v>0.17519999999999999</c:v>
                </c:pt>
                <c:pt idx="1">
                  <c:v>0.2009</c:v>
                </c:pt>
                <c:pt idx="2">
                  <c:v>0.23810000000000001</c:v>
                </c:pt>
                <c:pt idx="3">
                  <c:v>0.22020000000000001</c:v>
                </c:pt>
                <c:pt idx="4">
                  <c:v>0.2286</c:v>
                </c:pt>
                <c:pt idx="5">
                  <c:v>0.2293</c:v>
                </c:pt>
                <c:pt idx="6">
                  <c:v>0.2346</c:v>
                </c:pt>
                <c:pt idx="7">
                  <c:v>0.22919999999999999</c:v>
                </c:pt>
                <c:pt idx="8">
                  <c:v>0.2225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FA-4810-A816-A756AC758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839847280"/>
        <c:axId val="839845640"/>
      </c:barChart>
      <c:catAx>
        <c:axId val="83984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845640"/>
        <c:crosses val="autoZero"/>
        <c:auto val="1"/>
        <c:lblAlgn val="ctr"/>
        <c:lblOffset val="100"/>
        <c:noMultiLvlLbl val="0"/>
      </c:catAx>
      <c:valAx>
        <c:axId val="83984564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847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0.36927</cdr:x>
      <cdr:y>0.26204</cdr:y>
    </cdr:from>
    <cdr:to>
      <cdr:x>0.42445</cdr:x>
      <cdr:y>0.9503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EE84712B-9B0A-4B06-BBB2-2C1D8B77E5B9}"/>
            </a:ext>
          </a:extLst>
        </cdr:cNvPr>
        <cdr:cNvSpPr/>
      </cdr:nvSpPr>
      <cdr:spPr bwMode="auto">
        <a:xfrm xmlns:a="http://schemas.openxmlformats.org/drawingml/2006/main">
          <a:off x="4153316" y="1451202"/>
          <a:ext cx="620627" cy="38115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0.5992</cdr:x>
      <cdr:y>0.35471</cdr:y>
    </cdr:from>
    <cdr:to>
      <cdr:x>0.65438</cdr:x>
      <cdr:y>0.96045</cdr:y>
    </cdr:to>
    <cdr:sp macro="" textlink="">
      <cdr:nvSpPr>
        <cdr:cNvPr id="3" name="Rectangle 2">
          <a:extLst xmlns:a="http://schemas.openxmlformats.org/drawingml/2006/main">
            <a:ext uri="{FF2B5EF4-FFF2-40B4-BE49-F238E27FC236}">
              <a16:creationId xmlns:a16="http://schemas.microsoft.com/office/drawing/2014/main" id="{D8C37BD4-F6C6-4C95-A98C-8BED9B970E04}"/>
            </a:ext>
          </a:extLst>
        </cdr:cNvPr>
        <cdr:cNvSpPr/>
      </cdr:nvSpPr>
      <cdr:spPr bwMode="auto">
        <a:xfrm xmlns:a="http://schemas.openxmlformats.org/drawingml/2006/main">
          <a:off x="6739384" y="1964386"/>
          <a:ext cx="620627" cy="335461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85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412FA4-FA0C-494E-AD0C-272551D638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DD68F6-50AE-44C1-8051-DF2E62D9B8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4EAC468-1840-4C23-8351-A7B139C61C9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67033-1313-4C2C-AB10-BB7CEF2EEA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C1D2CB-79C5-4474-83B4-DE0138AD43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AC5F202-702F-4A0F-A746-88098C30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86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B14CE2C-DCCA-4C5C-B9DF-61B1E846C2F2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27E932-DB97-427F-A4C6-F0F810D33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34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33388" y="708025"/>
            <a:ext cx="6300787" cy="3544888"/>
          </a:xfrm>
          <a:ln/>
        </p:spPr>
      </p:sp>
      <p:sp>
        <p:nvSpPr>
          <p:cNvPr id="225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93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C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6028120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324099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949067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231923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916818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1721376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456843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6437494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ta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A6BFD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sz="3200" b="1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508000" y="381000"/>
            <a:ext cx="11176000" cy="6096000"/>
          </a:xfrm>
          <a:prstGeom prst="rect">
            <a:avLst/>
          </a:prstGeom>
          <a:solidFill>
            <a:srgbClr val="BBD07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sz="3200" b="1">
              <a:solidFill>
                <a:srgbClr val="FFFFFF"/>
              </a:solidFill>
              <a:latin typeface="Trebuchet MS" pitchFamily="34" charset="0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711200" y="533400"/>
            <a:ext cx="10769600" cy="5791200"/>
          </a:xfrm>
          <a:prstGeom prst="rect">
            <a:avLst/>
          </a:prstGeom>
          <a:noFill/>
          <a:ln w="41275" cap="sq" cmpd="dbl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sz="3200" b="1">
              <a:solidFill>
                <a:srgbClr val="FFFFFF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88820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79421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88345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839061" cy="114300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FC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7245367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62738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074615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817103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498308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4992215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4126853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5830921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095493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0695470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20513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4251819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ta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296249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5832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6884243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9256262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8828653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7790637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4937846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7002355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0067600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36570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692427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805389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823406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406256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108874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430191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 userDrawn="1"/>
        </p:nvSpPr>
        <p:spPr bwMode="auto">
          <a:xfrm>
            <a:off x="11041776" y="6208553"/>
            <a:ext cx="914400" cy="46166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Char char="•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Char char="•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Char char="•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Char char="•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  <a:defRPr/>
            </a:pPr>
            <a:fld id="{1A016DE7-9EF7-4B8C-96D5-07EC890CF06D}" type="slidenum">
              <a:rPr lang="en-US" sz="2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  <a:defRPr/>
              </a:pPr>
              <a:t>‹#›</a:t>
            </a:fld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32409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554292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 userDrawn="1"/>
        </p:nvSpPr>
        <p:spPr bwMode="auto">
          <a:xfrm>
            <a:off x="11176000" y="6324601"/>
            <a:ext cx="914400" cy="3667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Char char="•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Char char="•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Char char="•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Char char="•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  <a:defRPr/>
            </a:pPr>
            <a:fld id="{1A016DE7-9EF7-4B8C-96D5-07EC890CF06D}" type="slidenum">
              <a:rPr lang="en-US" sz="1800" smtClean="0">
                <a:solidFill>
                  <a:schemeClr val="tx1"/>
                </a:solidFill>
                <a:latin typeface="Trebuchet MS" pitchFamily="34" charset="0"/>
              </a:rPr>
              <a:pPr algn="ctr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  <a:defRPr/>
              </a:pPr>
              <a:t>‹#›</a:t>
            </a:fld>
            <a:endParaRPr lang="en-US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94039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1EC1F-806B-42DA-A7AD-F89E12BB4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881076"/>
            <a:ext cx="10363200" cy="1470025"/>
          </a:xfrm>
        </p:spPr>
        <p:txBody>
          <a:bodyPr/>
          <a:lstStyle/>
          <a:p>
            <a:r>
              <a:rPr lang="en-US" sz="5400" dirty="0">
                <a:latin typeface="Arial Black" panose="020B0A04020102020204" pitchFamily="34" charset="0"/>
              </a:rPr>
              <a:t>FISCAL YEAR 2020 BUDGET RECOMMENDATION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38A814-C6EF-4454-8298-F856A3C435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5738850"/>
            <a:ext cx="8534400" cy="685797"/>
          </a:xfrm>
        </p:spPr>
        <p:txBody>
          <a:bodyPr/>
          <a:lstStyle/>
          <a:p>
            <a:r>
              <a:rPr lang="en-US" dirty="0"/>
              <a:t>Feb. 4, 2019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48F390-EAEF-4FCA-95F9-44E539D03D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144" y="598156"/>
            <a:ext cx="4344610" cy="190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12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FD12A-689C-478E-B784-7D124355B8A1}"/>
              </a:ext>
            </a:extLst>
          </p:cNvPr>
          <p:cNvSpPr txBox="1">
            <a:spLocks/>
          </p:cNvSpPr>
          <p:nvPr/>
        </p:nvSpPr>
        <p:spPr>
          <a:xfrm>
            <a:off x="531845" y="289372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DEBT: FY2020-2024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620BBF-4FFF-46FD-8C25-805738CD7416}"/>
              </a:ext>
            </a:extLst>
          </p:cNvPr>
          <p:cNvSpPr txBox="1"/>
          <p:nvPr/>
        </p:nvSpPr>
        <p:spPr>
          <a:xfrm>
            <a:off x="774441" y="1037343"/>
            <a:ext cx="10552922" cy="707886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cs typeface="Arial"/>
              </a:rPr>
              <a:t>New Debt Being Issued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477F60E-ECE5-4400-8F00-E6F62BA30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855981"/>
              </p:ext>
            </p:extLst>
          </p:nvPr>
        </p:nvGraphicFramePr>
        <p:xfrm>
          <a:off x="1231614" y="1811318"/>
          <a:ext cx="9638576" cy="46624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6618">
                  <a:extLst>
                    <a:ext uri="{9D8B030D-6E8A-4147-A177-3AD203B41FA5}">
                      <a16:colId xmlns:a16="http://schemas.microsoft.com/office/drawing/2014/main" val="1561743453"/>
                    </a:ext>
                  </a:extLst>
                </a:gridCol>
                <a:gridCol w="3221958">
                  <a:extLst>
                    <a:ext uri="{9D8B030D-6E8A-4147-A177-3AD203B41FA5}">
                      <a16:colId xmlns:a16="http://schemas.microsoft.com/office/drawing/2014/main" val="513620625"/>
                    </a:ext>
                  </a:extLst>
                </a:gridCol>
              </a:tblGrid>
              <a:tr h="358061">
                <a:tc>
                  <a:txBody>
                    <a:bodyPr/>
                    <a:lstStyle/>
                    <a:p>
                      <a:r>
                        <a:rPr lang="en-US" sz="1800" b="1" dirty="0"/>
                        <a:t>Purpose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0336622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Sanitary Sewer Improvements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 $16,687,926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4498650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Fire Equipment/Improvements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 $6,785,346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3183989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Five Flags Improvements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 $5,025,000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97663159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Street Improvements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 $4,402,400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9632124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Economic Development Initiatives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 $2,957,495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352910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City Building/Property Improvements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 $1,781,000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24005262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Airport Improvements</a:t>
                      </a:r>
                      <a:endParaRPr lang="en-US" sz="1800" b="1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$1,127,538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8949022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General Ledger Software Upgrade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$1,000,000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3440180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Transit Bus Replacements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$986,143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5976698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Park Improvements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$600,000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9422807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Parking Improvements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</a:rPr>
                        <a:t>$3,589,000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8026480"/>
                  </a:ext>
                </a:extLst>
              </a:tr>
              <a:tr h="35806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Total New Debt: FY2020-FY2024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</a:rPr>
                        <a:t>$44,941,848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955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321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FD12A-689C-478E-B784-7D124355B8A1}"/>
              </a:ext>
            </a:extLst>
          </p:cNvPr>
          <p:cNvSpPr txBox="1">
            <a:spLocks/>
          </p:cNvSpPr>
          <p:nvPr/>
        </p:nvSpPr>
        <p:spPr>
          <a:xfrm>
            <a:off x="531845" y="433889"/>
            <a:ext cx="11132239" cy="814552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3CC6826-E339-49AA-90BB-DB2497ECD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924998"/>
              </p:ext>
            </p:extLst>
          </p:nvPr>
        </p:nvGraphicFramePr>
        <p:xfrm>
          <a:off x="643758" y="1839310"/>
          <a:ext cx="1093635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7413">
                  <a:extLst>
                    <a:ext uri="{9D8B030D-6E8A-4147-A177-3AD203B41FA5}">
                      <a16:colId xmlns:a16="http://schemas.microsoft.com/office/drawing/2014/main" val="1561743453"/>
                    </a:ext>
                  </a:extLst>
                </a:gridCol>
                <a:gridCol w="1550274">
                  <a:extLst>
                    <a:ext uri="{9D8B030D-6E8A-4147-A177-3AD203B41FA5}">
                      <a16:colId xmlns:a16="http://schemas.microsoft.com/office/drawing/2014/main" val="513620625"/>
                    </a:ext>
                  </a:extLst>
                </a:gridCol>
                <a:gridCol w="1432027">
                  <a:extLst>
                    <a:ext uri="{9D8B030D-6E8A-4147-A177-3AD203B41FA5}">
                      <a16:colId xmlns:a16="http://schemas.microsoft.com/office/drawing/2014/main" val="1699707749"/>
                    </a:ext>
                  </a:extLst>
                </a:gridCol>
                <a:gridCol w="1338982">
                  <a:extLst>
                    <a:ext uri="{9D8B030D-6E8A-4147-A177-3AD203B41FA5}">
                      <a16:colId xmlns:a16="http://schemas.microsoft.com/office/drawing/2014/main" val="310295462"/>
                    </a:ext>
                  </a:extLst>
                </a:gridCol>
                <a:gridCol w="1048884">
                  <a:extLst>
                    <a:ext uri="{9D8B030D-6E8A-4147-A177-3AD203B41FA5}">
                      <a16:colId xmlns:a16="http://schemas.microsoft.com/office/drawing/2014/main" val="2809226602"/>
                    </a:ext>
                  </a:extLst>
                </a:gridCol>
                <a:gridCol w="1011618">
                  <a:extLst>
                    <a:ext uri="{9D8B030D-6E8A-4147-A177-3AD203B41FA5}">
                      <a16:colId xmlns:a16="http://schemas.microsoft.com/office/drawing/2014/main" val="1443664518"/>
                    </a:ext>
                  </a:extLst>
                </a:gridCol>
                <a:gridCol w="1467152">
                  <a:extLst>
                    <a:ext uri="{9D8B030D-6E8A-4147-A177-3AD203B41FA5}">
                      <a16:colId xmlns:a16="http://schemas.microsoft.com/office/drawing/2014/main" val="33543258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336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 dirty="0">
                          <a:solidFill>
                            <a:schemeClr val="accent1"/>
                          </a:solidFill>
                          <a:latin typeface="Arial"/>
                        </a:rPr>
                        <a:t>Sanitary Sewer: </a:t>
                      </a:r>
                      <a:br>
                        <a:rPr lang="en-US" sz="1800" b="1" i="0" u="none" strike="noStrike" noProof="0" dirty="0">
                          <a:solidFill>
                            <a:schemeClr val="accent1"/>
                          </a:solidFill>
                          <a:latin typeface="Arial"/>
                        </a:rPr>
                      </a:b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Kerper Blvd. SRF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$1,390,000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$1,390,000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98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Stormwater: Upper Bee Branch &amp; Sponsor SRF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$247,668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$247,664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$495,332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183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Stormwater: Flood Mitigation Project SRF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$9,000,000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$1,820,958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$10,820,958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63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Water: Roosevelt St. Tower SRF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$2,982,200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$2,982,200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9632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Water: CIWA Purchase &amp; Improvements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$1,090,000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$1,060,000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$1,030,000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$3,180,000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352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Total Draw Downs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$14,709,868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$3,128,622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$1,030,000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$18,868,490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00526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DE9B183-AE2A-465C-B53B-167299762A7E}"/>
              </a:ext>
            </a:extLst>
          </p:cNvPr>
          <p:cNvSpPr txBox="1"/>
          <p:nvPr/>
        </p:nvSpPr>
        <p:spPr>
          <a:xfrm>
            <a:off x="4865633" y="582668"/>
            <a:ext cx="5620406" cy="58477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cs typeface="Arial"/>
              </a:rPr>
              <a:t>SRF Debt Being Accessed</a:t>
            </a:r>
          </a:p>
        </p:txBody>
      </p:sp>
    </p:spTree>
    <p:extLst>
      <p:ext uri="{BB962C8B-B14F-4D97-AF65-F5344CB8AC3E}">
        <p14:creationId xmlns:p14="http://schemas.microsoft.com/office/powerpoint/2010/main" val="55723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63C1FF1-7DC8-49C3-B537-A83EFE427F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8938362"/>
              </p:ext>
            </p:extLst>
          </p:nvPr>
        </p:nvGraphicFramePr>
        <p:xfrm>
          <a:off x="513183" y="719666"/>
          <a:ext cx="11178073" cy="5783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BE0BC34-2D46-41E6-B8B3-76185B82F041}"/>
              </a:ext>
            </a:extLst>
          </p:cNvPr>
          <p:cNvSpPr/>
          <p:nvPr/>
        </p:nvSpPr>
        <p:spPr bwMode="auto">
          <a:xfrm>
            <a:off x="4655976" y="2575249"/>
            <a:ext cx="625151" cy="3890867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80AFE-91D4-45C1-9AB6-2D0A62F68A5B}"/>
              </a:ext>
            </a:extLst>
          </p:cNvPr>
          <p:cNvSpPr/>
          <p:nvPr/>
        </p:nvSpPr>
        <p:spPr bwMode="auto">
          <a:xfrm>
            <a:off x="7448929" y="2817844"/>
            <a:ext cx="625151" cy="3670037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70CA7D4-188A-4F0B-930E-EC9A40F34881}"/>
              </a:ext>
            </a:extLst>
          </p:cNvPr>
          <p:cNvSpPr txBox="1">
            <a:spLocks/>
          </p:cNvSpPr>
          <p:nvPr/>
        </p:nvSpPr>
        <p:spPr>
          <a:xfrm>
            <a:off x="531845" y="289372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</a:t>
            </a:r>
          </a:p>
        </p:txBody>
      </p:sp>
    </p:spTree>
    <p:extLst>
      <p:ext uri="{BB962C8B-B14F-4D97-AF65-F5344CB8AC3E}">
        <p14:creationId xmlns:p14="http://schemas.microsoft.com/office/powerpoint/2010/main" val="171507831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2CF80F-C894-4031-9D0A-059F7CE5BAFE}"/>
              </a:ext>
            </a:extLst>
          </p:cNvPr>
          <p:cNvSpPr txBox="1">
            <a:spLocks/>
          </p:cNvSpPr>
          <p:nvPr/>
        </p:nvSpPr>
        <p:spPr>
          <a:xfrm>
            <a:off x="531845" y="289372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DEBT: RETIRED vs. NEW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D66BCB6-01EF-4D84-A946-726780C2B3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0409663"/>
              </p:ext>
            </p:extLst>
          </p:nvPr>
        </p:nvGraphicFramePr>
        <p:xfrm>
          <a:off x="359966" y="860872"/>
          <a:ext cx="13290720" cy="5662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387D6CF-2038-42F3-8294-A6D3A66FFB0E}"/>
              </a:ext>
            </a:extLst>
          </p:cNvPr>
          <p:cNvSpPr txBox="1"/>
          <p:nvPr/>
        </p:nvSpPr>
        <p:spPr>
          <a:xfrm rot="16200000">
            <a:off x="-1113869" y="3495661"/>
            <a:ext cx="2971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Millions</a:t>
            </a:r>
          </a:p>
        </p:txBody>
      </p:sp>
    </p:spTree>
    <p:extLst>
      <p:ext uri="{BB962C8B-B14F-4D97-AF65-F5344CB8AC3E}">
        <p14:creationId xmlns:p14="http://schemas.microsoft.com/office/powerpoint/2010/main" val="44494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C880191-DABB-4D78-8BA4-299C63F083F2}"/>
              </a:ext>
            </a:extLst>
          </p:cNvPr>
          <p:cNvSpPr txBox="1">
            <a:spLocks/>
          </p:cNvSpPr>
          <p:nvPr/>
        </p:nvSpPr>
        <p:spPr>
          <a:xfrm>
            <a:off x="531844" y="289371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DEBT: RETIRED vs. NEW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C6E5B3-E94E-479B-9B40-65D28D872FC9}"/>
              </a:ext>
            </a:extLst>
          </p:cNvPr>
          <p:cNvSpPr txBox="1"/>
          <p:nvPr/>
        </p:nvSpPr>
        <p:spPr>
          <a:xfrm>
            <a:off x="845655" y="2022972"/>
            <a:ext cx="10161036" cy="31393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6600" b="1" dirty="0"/>
              <a:t>FY2016 – FY2020</a:t>
            </a:r>
            <a:endParaRPr lang="en-US" sz="6600" dirty="0">
              <a:cs typeface="Arial"/>
            </a:endParaRPr>
          </a:p>
          <a:p>
            <a:pPr algn="ctr"/>
            <a:r>
              <a:rPr lang="en-US" sz="6600" b="1" dirty="0">
                <a:solidFill>
                  <a:srgbClr val="FFC000"/>
                </a:solidFill>
                <a:cs typeface="Arial"/>
              </a:rPr>
              <a:t>$28,800,000 (9.77%)</a:t>
            </a:r>
            <a:r>
              <a:rPr lang="en-US" sz="6600" b="1" dirty="0">
                <a:cs typeface="Arial"/>
              </a:rPr>
              <a:t> </a:t>
            </a:r>
          </a:p>
          <a:p>
            <a:pPr algn="ctr"/>
            <a:r>
              <a:rPr lang="en-US" sz="6600" b="1" dirty="0">
                <a:cs typeface="Arial"/>
              </a:rPr>
              <a:t>Reduction in Debt</a:t>
            </a:r>
          </a:p>
        </p:txBody>
      </p:sp>
    </p:spTree>
    <p:extLst>
      <p:ext uri="{BB962C8B-B14F-4D97-AF65-F5344CB8AC3E}">
        <p14:creationId xmlns:p14="http://schemas.microsoft.com/office/powerpoint/2010/main" val="282833607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2929FB-4247-4ACA-A6C9-1787A4074C16}"/>
              </a:ext>
            </a:extLst>
          </p:cNvPr>
          <p:cNvSpPr txBox="1"/>
          <p:nvPr/>
        </p:nvSpPr>
        <p:spPr>
          <a:xfrm>
            <a:off x="793103" y="1352937"/>
            <a:ext cx="10161036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US" sz="3600" b="1" dirty="0">
              <a:cs typeface="Arial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E95E868-11AC-4E25-A52D-83DCBF207C1A}"/>
              </a:ext>
            </a:extLst>
          </p:cNvPr>
          <p:cNvSpPr txBox="1">
            <a:spLocks/>
          </p:cNvSpPr>
          <p:nvPr/>
        </p:nvSpPr>
        <p:spPr>
          <a:xfrm>
            <a:off x="531843" y="289370"/>
            <a:ext cx="11132239" cy="1143000"/>
          </a:xfrm>
          <a:prstGeom prst="rect">
            <a:avLst/>
          </a:prstGeom>
        </p:spPr>
        <p:txBody>
          <a:bodyPr anchor="t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/>
              </a:rPr>
              <a:t>CITY DEBT: RETIRED vs. NEW FY2020 - FY2024</a:t>
            </a:r>
            <a:endParaRPr lang="en-US" sz="4800" kern="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36AEF6-C3C0-4919-A4B8-758E90634676}"/>
              </a:ext>
            </a:extLst>
          </p:cNvPr>
          <p:cNvSpPr txBox="1"/>
          <p:nvPr/>
        </p:nvSpPr>
        <p:spPr>
          <a:xfrm>
            <a:off x="793103" y="2088661"/>
            <a:ext cx="10634001" cy="418576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800" b="1" dirty="0"/>
              <a:t>City will retire $91,655,928 of existing debt </a:t>
            </a:r>
            <a:endParaRPr lang="en-US" sz="3800" b="1" dirty="0">
              <a:cs typeface="Arial"/>
            </a:endParaRPr>
          </a:p>
          <a:p>
            <a:pPr marL="571500" indent="-571500">
              <a:buFont typeface="Arial"/>
              <a:buChar char="•"/>
            </a:pPr>
            <a:r>
              <a:rPr lang="en-US" sz="3800" b="1" dirty="0">
                <a:cs typeface="Arial"/>
              </a:rPr>
              <a:t>City will issue $44,941,848 in new debt </a:t>
            </a:r>
          </a:p>
          <a:p>
            <a:pPr marL="571500" indent="-571500">
              <a:buFont typeface="Arial"/>
              <a:buChar char="•"/>
            </a:pPr>
            <a:r>
              <a:rPr lang="en-US" sz="3800" b="1" dirty="0">
                <a:cs typeface="Arial"/>
              </a:rPr>
              <a:t>City will access $18,868,490 of previously issued State Revolving Fund (SRF) loans</a:t>
            </a:r>
            <a:br>
              <a:rPr lang="en-US" sz="3800" b="1" dirty="0">
                <a:cs typeface="Arial"/>
              </a:rPr>
            </a:br>
            <a:endParaRPr lang="en-US" sz="3800" b="1" dirty="0">
              <a:cs typeface="Arial"/>
            </a:endParaRPr>
          </a:p>
          <a:p>
            <a:pPr algn="ctr"/>
            <a:r>
              <a:rPr lang="en-US" sz="3800" b="1" i="1" dirty="0">
                <a:solidFill>
                  <a:srgbClr val="FFC000"/>
                </a:solidFill>
                <a:cs typeface="Arial"/>
              </a:rPr>
              <a:t>Net change is a reduction of $27,865,590 (10.44%) of debt over the next five years</a:t>
            </a:r>
          </a:p>
        </p:txBody>
      </p:sp>
    </p:spTree>
    <p:extLst>
      <p:ext uri="{BB962C8B-B14F-4D97-AF65-F5344CB8AC3E}">
        <p14:creationId xmlns:p14="http://schemas.microsoft.com/office/powerpoint/2010/main" val="94644981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FD12A-689C-478E-B784-7D124355B8A1}"/>
              </a:ext>
            </a:extLst>
          </p:cNvPr>
          <p:cNvSpPr txBox="1">
            <a:spLocks/>
          </p:cNvSpPr>
          <p:nvPr/>
        </p:nvSpPr>
        <p:spPr>
          <a:xfrm>
            <a:off x="531845" y="433889"/>
            <a:ext cx="11132239" cy="814552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3CC6826-E339-49AA-90BB-DB2497ECD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605049"/>
              </p:ext>
            </p:extLst>
          </p:nvPr>
        </p:nvGraphicFramePr>
        <p:xfrm>
          <a:off x="529878" y="2648420"/>
          <a:ext cx="11132239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670">
                  <a:extLst>
                    <a:ext uri="{9D8B030D-6E8A-4147-A177-3AD203B41FA5}">
                      <a16:colId xmlns:a16="http://schemas.microsoft.com/office/drawing/2014/main" val="1561743453"/>
                    </a:ext>
                  </a:extLst>
                </a:gridCol>
                <a:gridCol w="1567127">
                  <a:extLst>
                    <a:ext uri="{9D8B030D-6E8A-4147-A177-3AD203B41FA5}">
                      <a16:colId xmlns:a16="http://schemas.microsoft.com/office/drawing/2014/main" val="513620625"/>
                    </a:ext>
                  </a:extLst>
                </a:gridCol>
                <a:gridCol w="1557630">
                  <a:extLst>
                    <a:ext uri="{9D8B030D-6E8A-4147-A177-3AD203B41FA5}">
                      <a16:colId xmlns:a16="http://schemas.microsoft.com/office/drawing/2014/main" val="1699707749"/>
                    </a:ext>
                  </a:extLst>
                </a:gridCol>
                <a:gridCol w="1557629">
                  <a:extLst>
                    <a:ext uri="{9D8B030D-6E8A-4147-A177-3AD203B41FA5}">
                      <a16:colId xmlns:a16="http://schemas.microsoft.com/office/drawing/2014/main" val="310295462"/>
                    </a:ext>
                  </a:extLst>
                </a:gridCol>
                <a:gridCol w="1662104">
                  <a:extLst>
                    <a:ext uri="{9D8B030D-6E8A-4147-A177-3AD203B41FA5}">
                      <a16:colId xmlns:a16="http://schemas.microsoft.com/office/drawing/2014/main" val="2809226602"/>
                    </a:ext>
                  </a:extLst>
                </a:gridCol>
                <a:gridCol w="1550699">
                  <a:extLst>
                    <a:ext uri="{9D8B030D-6E8A-4147-A177-3AD203B41FA5}">
                      <a16:colId xmlns:a16="http://schemas.microsoft.com/office/drawing/2014/main" val="1443664518"/>
                    </a:ext>
                  </a:extLst>
                </a:gridCol>
                <a:gridCol w="1622380">
                  <a:extLst>
                    <a:ext uri="{9D8B030D-6E8A-4147-A177-3AD203B41FA5}">
                      <a16:colId xmlns:a16="http://schemas.microsoft.com/office/drawing/2014/main" val="33543258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FY2024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336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 dirty="0">
                          <a:solidFill>
                            <a:srgbClr val="002060"/>
                          </a:solidFill>
                          <a:latin typeface="Arial"/>
                        </a:rPr>
                        <a:t>New Debt</a:t>
                      </a:r>
                      <a:endParaRPr lang="en-US" sz="1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$2,836,487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$13,777,669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$9,363,511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$5,186,976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$13,777,204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$44,941,848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98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2060"/>
                          </a:solidFill>
                        </a:rPr>
                        <a:t>Previously Issued SRF Draw Downs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$14,709,868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$3,128,622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$1,030,000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$18,868,490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3183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2060"/>
                          </a:solidFill>
                        </a:rPr>
                        <a:t>Retired Debt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-$17,618,998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-$18,014,968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-$17,320,037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-$19,853,388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-$18,868,537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-$91,675,928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7663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rgbClr val="FFC000"/>
                          </a:solidFill>
                        </a:rPr>
                        <a:t>Net Debt Reduction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-$72,643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-$1,108,677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-$6,926,526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-$13,681,561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-$6,076,183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C000"/>
                          </a:solidFill>
                        </a:rPr>
                        <a:t>-$27,865,590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63212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DE9B183-AE2A-465C-B53B-167299762A7E}"/>
              </a:ext>
            </a:extLst>
          </p:cNvPr>
          <p:cNvSpPr txBox="1"/>
          <p:nvPr/>
        </p:nvSpPr>
        <p:spPr>
          <a:xfrm>
            <a:off x="1334911" y="1594487"/>
            <a:ext cx="9522171" cy="707886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cs typeface="Arial"/>
              </a:rPr>
              <a:t>Net Debt Reduction: FY2020 - FY2024</a:t>
            </a:r>
          </a:p>
        </p:txBody>
      </p:sp>
    </p:spTree>
    <p:extLst>
      <p:ext uri="{BB962C8B-B14F-4D97-AF65-F5344CB8AC3E}">
        <p14:creationId xmlns:p14="http://schemas.microsoft.com/office/powerpoint/2010/main" val="40521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9F7A6-7869-4B34-894C-95EED08163A1}"/>
              </a:ext>
            </a:extLst>
          </p:cNvPr>
          <p:cNvSpPr txBox="1">
            <a:spLocks/>
          </p:cNvSpPr>
          <p:nvPr/>
        </p:nvSpPr>
        <p:spPr>
          <a:xfrm>
            <a:off x="531845" y="289372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AB1B6D-F301-4197-8B30-BA55C79A1CF6}"/>
              </a:ext>
            </a:extLst>
          </p:cNvPr>
          <p:cNvSpPr txBox="1"/>
          <p:nvPr/>
        </p:nvSpPr>
        <p:spPr>
          <a:xfrm>
            <a:off x="793103" y="1352937"/>
            <a:ext cx="10161036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Projected Outstanding General Obligation Debt on June 30, 2020: </a:t>
            </a:r>
            <a:br>
              <a:rPr lang="en-US" sz="3600" b="1" dirty="0"/>
            </a:br>
            <a:r>
              <a:rPr lang="en-US" sz="5400" b="1" dirty="0">
                <a:solidFill>
                  <a:srgbClr val="FFC000"/>
                </a:solidFill>
              </a:rPr>
              <a:t>$116,425,803</a:t>
            </a:r>
            <a:br>
              <a:rPr lang="en-US" sz="3600" b="1" dirty="0"/>
            </a:br>
            <a:r>
              <a:rPr lang="en-US" sz="3600" b="1" dirty="0"/>
              <a:t>(51% of statutory debt limit)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Available debt capacity = $111,235,671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FY2016: Dubuque was at 86.13% of statutory debt limit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FY2020 = 35% decrease in use of statutory debt limit</a:t>
            </a:r>
          </a:p>
          <a:p>
            <a:endParaRPr lang="en-US" sz="2000" dirty="0"/>
          </a:p>
          <a:p>
            <a:pPr algn="ctr"/>
            <a:r>
              <a:rPr lang="en-US" sz="2800" i="1" dirty="0"/>
              <a:t>Outstanding Revenue Bonds Debt on June 30, 2020 = $150,450,197</a:t>
            </a:r>
          </a:p>
        </p:txBody>
      </p:sp>
    </p:spTree>
    <p:extLst>
      <p:ext uri="{BB962C8B-B14F-4D97-AF65-F5344CB8AC3E}">
        <p14:creationId xmlns:p14="http://schemas.microsoft.com/office/powerpoint/2010/main" val="422851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16DE1-0921-4462-9FFC-A118CB5E9196}"/>
              </a:ext>
            </a:extLst>
          </p:cNvPr>
          <p:cNvSpPr txBox="1">
            <a:spLocks/>
          </p:cNvSpPr>
          <p:nvPr/>
        </p:nvSpPr>
        <p:spPr>
          <a:xfrm>
            <a:off x="531845" y="289372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100-00002E0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8135610"/>
              </p:ext>
            </p:extLst>
          </p:nvPr>
        </p:nvGraphicFramePr>
        <p:xfrm>
          <a:off x="527917" y="900112"/>
          <a:ext cx="11247316" cy="5538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844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84E44-F5B9-4FF1-A73D-3B008E3D76FD}"/>
              </a:ext>
            </a:extLst>
          </p:cNvPr>
          <p:cNvSpPr txBox="1">
            <a:spLocks/>
          </p:cNvSpPr>
          <p:nvPr/>
        </p:nvSpPr>
        <p:spPr>
          <a:xfrm>
            <a:off x="531845" y="289372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DEBT: </a:t>
            </a:r>
            <a:r>
              <a:rPr lang="en-US" sz="2800" kern="0" dirty="0">
                <a:solidFill>
                  <a:schemeClr val="tx1"/>
                </a:solidFill>
                <a:latin typeface="Arial Black" panose="020B0A04020102020204" pitchFamily="34" charset="0"/>
              </a:rPr>
              <a:t>FY2018 DEBT LIMIT COMPARISON</a:t>
            </a:r>
            <a:endParaRPr lang="en-US" kern="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CAD4FFF-BC09-4E1C-9E80-F825F66C3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826168"/>
              </p:ext>
            </p:extLst>
          </p:nvPr>
        </p:nvGraphicFramePr>
        <p:xfrm>
          <a:off x="527915" y="1167536"/>
          <a:ext cx="10575515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677">
                  <a:extLst>
                    <a:ext uri="{9D8B030D-6E8A-4147-A177-3AD203B41FA5}">
                      <a16:colId xmlns:a16="http://schemas.microsoft.com/office/drawing/2014/main" val="913879462"/>
                    </a:ext>
                  </a:extLst>
                </a:gridCol>
                <a:gridCol w="2351314">
                  <a:extLst>
                    <a:ext uri="{9D8B030D-6E8A-4147-A177-3AD203B41FA5}">
                      <a16:colId xmlns:a16="http://schemas.microsoft.com/office/drawing/2014/main" val="746556361"/>
                    </a:ext>
                  </a:extLst>
                </a:gridCol>
                <a:gridCol w="2444621">
                  <a:extLst>
                    <a:ext uri="{9D8B030D-6E8A-4147-A177-3AD203B41FA5}">
                      <a16:colId xmlns:a16="http://schemas.microsoft.com/office/drawing/2014/main" val="3529253127"/>
                    </a:ext>
                  </a:extLst>
                </a:gridCol>
                <a:gridCol w="2453951">
                  <a:extLst>
                    <a:ext uri="{9D8B030D-6E8A-4147-A177-3AD203B41FA5}">
                      <a16:colId xmlns:a16="http://schemas.microsoft.com/office/drawing/2014/main" val="1619630529"/>
                    </a:ext>
                  </a:extLst>
                </a:gridCol>
                <a:gridCol w="2453952">
                  <a:extLst>
                    <a:ext uri="{9D8B030D-6E8A-4147-A177-3AD203B41FA5}">
                      <a16:colId xmlns:a16="http://schemas.microsoft.com/office/drawing/2014/main" val="20576498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Legal Debt Limit (5%)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Statutory Debt Outstanding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Legal Debt Limit Utilized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175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Des Moines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$569,816,717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$416,130,930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73.03%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82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Sioux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$213,569,727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$144,100,000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67.47%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410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Davenport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$330,626,114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$211,165,000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63.87%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380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Waterloo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$191,406,282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$108,225,490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56.54%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758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Cedar Rapids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$518,039,169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$271,585,000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52.43%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679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Ankeny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$245,580,138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$126,830,000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51.65%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969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West Des Moines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$359,449,675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$184,720,000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51.39%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74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Dubuque (FY20)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$227,661,474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$116,425,803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51.14%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830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Dubuque (FY24)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$246,428,101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$105,406,783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42.77%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553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$209,227,522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$65,480,000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31.30%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270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Council Bluffs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$241,950,558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$68,725,096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28.40%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185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Dubuque (FY29)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$272,076,536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$76,004,423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27.93%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802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Iowa City</a:t>
                      </a: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$274,723,837</a:t>
                      </a: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$66,945,000</a:t>
                      </a: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/>
                          </a:solidFill>
                        </a:rPr>
                        <a:t>24.37%</a:t>
                      </a: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039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34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8A2D74B-F933-4BDD-8A1B-1BF80B349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99" y="457201"/>
            <a:ext cx="101586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buClrTx/>
              <a:buFontTx/>
              <a:buNone/>
            </a:pPr>
            <a:r>
              <a:rPr lang="en-US" sz="4800" dirty="0">
                <a:solidFill>
                  <a:srgbClr val="FFC000"/>
                </a:solidFill>
                <a:latin typeface="Arial Black" pitchFamily="34" charset="0"/>
              </a:rPr>
              <a:t>PROPERTY TAXES</a:t>
            </a:r>
            <a:endParaRPr lang="en-US" sz="5400" dirty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67C54D-FA1D-413D-B94C-86A3FF9AD54F}"/>
              </a:ext>
            </a:extLst>
          </p:cNvPr>
          <p:cNvSpPr txBox="1"/>
          <p:nvPr/>
        </p:nvSpPr>
        <p:spPr>
          <a:xfrm>
            <a:off x="1058779" y="1804738"/>
            <a:ext cx="1015866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FY2020 Recommended </a:t>
            </a:r>
          </a:p>
          <a:p>
            <a:pPr algn="ctr"/>
            <a:r>
              <a:rPr lang="en-US" sz="5400" b="1" dirty="0"/>
              <a:t>City Tax Rate = </a:t>
            </a:r>
          </a:p>
          <a:p>
            <a:pPr algn="ctr"/>
            <a:r>
              <a:rPr lang="en-US" sz="5400" b="1" dirty="0"/>
              <a:t>$10.3314 per thousand</a:t>
            </a:r>
          </a:p>
          <a:p>
            <a:pPr algn="ctr"/>
            <a:br>
              <a:rPr lang="en-US" sz="5400" b="1" dirty="0"/>
            </a:br>
            <a:r>
              <a:rPr lang="en-US" sz="5400" b="1" dirty="0">
                <a:solidFill>
                  <a:srgbClr val="FFC000"/>
                </a:solidFill>
              </a:rPr>
              <a:t>2.43% decrease </a:t>
            </a:r>
            <a:r>
              <a:rPr lang="en-US" sz="5400" b="1" dirty="0"/>
              <a:t>from FY2019</a:t>
            </a:r>
          </a:p>
        </p:txBody>
      </p:sp>
    </p:spTree>
    <p:extLst>
      <p:ext uri="{BB962C8B-B14F-4D97-AF65-F5344CB8AC3E}">
        <p14:creationId xmlns:p14="http://schemas.microsoft.com/office/powerpoint/2010/main" val="275051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416" y="274638"/>
            <a:ext cx="10972800" cy="1143000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rgbClr val="FFC000"/>
                </a:solidFill>
                <a:latin typeface="Arial Black" panose="020B0A04020102020204" pitchFamily="34" charset="0"/>
              </a:rPr>
              <a:t>GENERAL FUND RESERVE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043256"/>
              </p:ext>
            </p:extLst>
          </p:nvPr>
        </p:nvGraphicFramePr>
        <p:xfrm>
          <a:off x="404444" y="2514632"/>
          <a:ext cx="11576063" cy="3363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1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02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53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09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57315">
                  <a:extLst>
                    <a:ext uri="{9D8B030D-6E8A-4147-A177-3AD203B41FA5}">
                      <a16:colId xmlns:a16="http://schemas.microsoft.com/office/drawing/2014/main" val="3579086746"/>
                    </a:ext>
                  </a:extLst>
                </a:gridCol>
                <a:gridCol w="1357315">
                  <a:extLst>
                    <a:ext uri="{9D8B030D-6E8A-4147-A177-3AD203B41FA5}">
                      <a16:colId xmlns:a16="http://schemas.microsoft.com/office/drawing/2014/main" val="1546461616"/>
                    </a:ext>
                  </a:extLst>
                </a:gridCol>
              </a:tblGrid>
              <a:tr h="5347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FY2018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FY2019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FY2020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FY2021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FY2022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FY2023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FY2024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8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Contribution</a:t>
                      </a:r>
                      <a:endParaRPr lang="en-US" sz="2000" dirty="0">
                        <a:solidFill>
                          <a:srgbClr val="FFC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$1,050,000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$1,700,000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$1,000,000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$100,000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$100,000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$100,000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$100,000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63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General Fund Reserve</a:t>
                      </a:r>
                      <a:endParaRPr lang="en-US" sz="1800" dirty="0">
                        <a:solidFill>
                          <a:srgbClr val="FFC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$16,460,491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$15,485,326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$16,185,326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$16,285,326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$16,385,326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$16,485,326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$16,585,326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16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of Projected Revenue (Moody’s)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23.81%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22.02%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22.86%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22.93%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23.46%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22.92%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22.25%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785342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09600" y="1283675"/>
            <a:ext cx="10756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FFFFFF"/>
                </a:solidFill>
              </a:rPr>
              <a:t>The reserve will increase by </a:t>
            </a:r>
            <a:r>
              <a:rPr lang="en-US" sz="2400" b="1" dirty="0">
                <a:solidFill>
                  <a:srgbClr val="FFC000"/>
                </a:solidFill>
              </a:rPr>
              <a:t>$2,800,000 (20.3%) </a:t>
            </a:r>
            <a:br>
              <a:rPr lang="en-US" sz="2400" b="1" dirty="0">
                <a:solidFill>
                  <a:srgbClr val="FFFFFF"/>
                </a:solidFill>
              </a:rPr>
            </a:br>
            <a:r>
              <a:rPr lang="en-US" sz="2400" b="1" dirty="0">
                <a:solidFill>
                  <a:srgbClr val="FFFFFF"/>
                </a:solidFill>
              </a:rPr>
              <a:t>from Fiscal Year 2019 - Fiscal Year 2024.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67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4B953FB-B1A0-4F22-9698-14B31756D9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080672"/>
              </p:ext>
            </p:extLst>
          </p:nvPr>
        </p:nvGraphicFramePr>
        <p:xfrm>
          <a:off x="609600" y="1808163"/>
          <a:ext cx="10972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6D8A6D04-D5A1-4B02-BCFC-9693EBCCE94F}"/>
              </a:ext>
            </a:extLst>
          </p:cNvPr>
          <p:cNvSpPr txBox="1">
            <a:spLocks/>
          </p:cNvSpPr>
          <p:nvPr/>
        </p:nvSpPr>
        <p:spPr>
          <a:xfrm>
            <a:off x="363416" y="274638"/>
            <a:ext cx="109728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C000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600" kern="0" dirty="0">
                <a:latin typeface="Arial Black" panose="020B0A04020102020204" pitchFamily="34" charset="0"/>
              </a:rPr>
              <a:t>General Fund Reserve as a Percent of General Fund Revenue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556966-5605-4601-B122-C2E5CC066E24}"/>
              </a:ext>
            </a:extLst>
          </p:cNvPr>
          <p:cNvCxnSpPr>
            <a:cxnSpLocks/>
          </p:cNvCxnSpPr>
          <p:nvPr/>
        </p:nvCxnSpPr>
        <p:spPr bwMode="auto">
          <a:xfrm>
            <a:off x="1212985" y="3251712"/>
            <a:ext cx="10244534" cy="0"/>
          </a:xfrm>
          <a:prstGeom prst="line">
            <a:avLst/>
          </a:prstGeom>
          <a:solidFill>
            <a:schemeClr val="accent1"/>
          </a:solidFill>
          <a:ln w="444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5086647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627D3-F7E3-4692-B4B1-5BE68BBBE768}"/>
              </a:ext>
            </a:extLst>
          </p:cNvPr>
          <p:cNvSpPr txBox="1">
            <a:spLocks/>
          </p:cNvSpPr>
          <p:nvPr/>
        </p:nvSpPr>
        <p:spPr>
          <a:xfrm>
            <a:off x="354086" y="386605"/>
            <a:ext cx="10972800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6000" b="1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UTILITIES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6E80FA-9B6E-4338-B8C8-8F15272FED93}"/>
              </a:ext>
            </a:extLst>
          </p:cNvPr>
          <p:cNvSpPr txBox="1"/>
          <p:nvPr/>
        </p:nvSpPr>
        <p:spPr>
          <a:xfrm>
            <a:off x="662473" y="1754152"/>
            <a:ext cx="1050627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FY2019 Rate Recommendations: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Sanitary Sewer: 4.5% increase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Water: 5% increase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Solid Waste Collection: 1.63% increase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Stormwater: 6.83% increase*</a:t>
            </a:r>
          </a:p>
          <a:p>
            <a:endParaRPr lang="en-US" sz="2800" b="1" dirty="0"/>
          </a:p>
          <a:p>
            <a:r>
              <a:rPr lang="en-US" sz="2800" i="1" dirty="0"/>
              <a:t>*Recommendation does not change amount previously approved by City Council</a:t>
            </a:r>
          </a:p>
        </p:txBody>
      </p:sp>
    </p:spTree>
    <p:extLst>
      <p:ext uri="{BB962C8B-B14F-4D97-AF65-F5344CB8AC3E}">
        <p14:creationId xmlns:p14="http://schemas.microsoft.com/office/powerpoint/2010/main" val="3322620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9F456-5F42-408D-9BC3-A2F53ABB1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311961"/>
            <a:ext cx="10839061" cy="1143000"/>
          </a:xfrm>
        </p:spPr>
        <p:txBody>
          <a:bodyPr/>
          <a:lstStyle/>
          <a:p>
            <a:pPr algn="l"/>
            <a:r>
              <a:rPr lang="en-US" sz="5400" dirty="0">
                <a:latin typeface="Arial Black" panose="020B0A04020102020204" pitchFamily="34" charset="0"/>
              </a:rPr>
              <a:t>IMPROVEMENT PACKAGES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F1616-963A-4EBC-A0D3-6DED71DA6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93510"/>
            <a:ext cx="10972800" cy="4525963"/>
          </a:xfrm>
        </p:spPr>
        <p:txBody>
          <a:bodyPr/>
          <a:lstStyle/>
          <a:p>
            <a:r>
              <a:rPr lang="en-US" sz="4000" b="1" dirty="0"/>
              <a:t>116 of 142 requested are recommended</a:t>
            </a:r>
          </a:p>
          <a:p>
            <a:r>
              <a:rPr lang="en-US" sz="4000" b="1" dirty="0"/>
              <a:t>$830,923 recurring from general fund</a:t>
            </a:r>
          </a:p>
          <a:p>
            <a:r>
              <a:rPr lang="en-US" sz="4000" b="1" dirty="0"/>
              <a:t>$442,051 non-recurring from general fund</a:t>
            </a:r>
          </a:p>
          <a:p>
            <a:r>
              <a:rPr lang="en-US" sz="4000" b="1" dirty="0"/>
              <a:t>$304,768 from non-property tax support</a:t>
            </a:r>
          </a:p>
        </p:txBody>
      </p:sp>
    </p:spTree>
    <p:extLst>
      <p:ext uri="{BB962C8B-B14F-4D97-AF65-F5344CB8AC3E}">
        <p14:creationId xmlns:p14="http://schemas.microsoft.com/office/powerpoint/2010/main" val="51903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A6EA9D-432B-4A61-A7B1-9B9D3700ED21}"/>
              </a:ext>
            </a:extLst>
          </p:cNvPr>
          <p:cNvSpPr txBox="1"/>
          <p:nvPr/>
        </p:nvSpPr>
        <p:spPr>
          <a:xfrm>
            <a:off x="895739" y="634482"/>
            <a:ext cx="10599575" cy="1082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23EDDD-2F7E-49AF-9CF2-5A1A3A4414A8}"/>
              </a:ext>
            </a:extLst>
          </p:cNvPr>
          <p:cNvSpPr txBox="1"/>
          <p:nvPr/>
        </p:nvSpPr>
        <p:spPr>
          <a:xfrm>
            <a:off x="550506" y="1381385"/>
            <a:ext cx="109448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Thursday, Feb. 7			Monday, Feb. 11</a:t>
            </a:r>
          </a:p>
          <a:p>
            <a:endParaRPr lang="en-US" sz="3200" b="1" dirty="0"/>
          </a:p>
          <a:p>
            <a:r>
              <a:rPr lang="en-US" sz="3200" b="1" dirty="0"/>
              <a:t>Wednesday, Feb. 13		Thursday, Feb. 21</a:t>
            </a:r>
          </a:p>
          <a:p>
            <a:endParaRPr lang="en-US" sz="3200" b="1" dirty="0"/>
          </a:p>
          <a:p>
            <a:r>
              <a:rPr lang="en-US" sz="3200" b="1" dirty="0"/>
              <a:t>Monday, Feb. 25			Wednesday, Feb. 27</a:t>
            </a:r>
          </a:p>
          <a:p>
            <a:endParaRPr lang="en-US" sz="3200" b="1" dirty="0"/>
          </a:p>
          <a:p>
            <a:pPr algn="ctr"/>
            <a:r>
              <a:rPr lang="en-US" sz="3200" b="1" dirty="0"/>
              <a:t>Thursday, March 7:  Public Hearing to Adopt </a:t>
            </a:r>
            <a:br>
              <a:rPr lang="en-US" sz="3200" b="1" dirty="0"/>
            </a:br>
            <a:r>
              <a:rPr lang="en-US" sz="3200" b="1" dirty="0"/>
              <a:t>the FY2020 Budget</a:t>
            </a:r>
          </a:p>
          <a:p>
            <a:pPr algn="ctr"/>
            <a:endParaRPr lang="en-US" sz="3200" b="1" dirty="0"/>
          </a:p>
          <a:p>
            <a:pPr algn="ctr"/>
            <a:r>
              <a:rPr lang="en-US" sz="2400" i="1" dirty="0"/>
              <a:t>Meetings start at 6 p.m. and will be broadcast on </a:t>
            </a:r>
            <a:r>
              <a:rPr lang="en-US" sz="2400" i="1" dirty="0" err="1"/>
              <a:t>CityChannel</a:t>
            </a:r>
            <a:r>
              <a:rPr lang="en-US" sz="2400" i="1" dirty="0"/>
              <a:t> Dubuque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1052C0-3C4E-45AB-9D74-EE1BF635AE43}"/>
              </a:ext>
            </a:extLst>
          </p:cNvPr>
          <p:cNvSpPr txBox="1"/>
          <p:nvPr/>
        </p:nvSpPr>
        <p:spPr>
          <a:xfrm>
            <a:off x="359228" y="569167"/>
            <a:ext cx="113273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FY2020 BUDGET PUBLIC MEETINGS</a:t>
            </a:r>
          </a:p>
        </p:txBody>
      </p:sp>
    </p:spTree>
    <p:extLst>
      <p:ext uri="{BB962C8B-B14F-4D97-AF65-F5344CB8AC3E}">
        <p14:creationId xmlns:p14="http://schemas.microsoft.com/office/powerpoint/2010/main" val="1228692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F810D-19C5-4EE8-A87A-12DFF1FD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PROPERTY TAX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28329-4C9E-4515-842A-D643C2497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1866"/>
            <a:ext cx="10972800" cy="778931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>
                <a:solidFill>
                  <a:srgbClr val="FFC000"/>
                </a:solidFill>
              </a:rPr>
              <a:t>Property Tax Rate </a:t>
            </a:r>
            <a:r>
              <a:rPr lang="en-US" sz="3600" b="1" u="sng" dirty="0">
                <a:solidFill>
                  <a:srgbClr val="FFC000"/>
                </a:solidFill>
              </a:rPr>
              <a:t>Decrease</a:t>
            </a:r>
            <a:r>
              <a:rPr lang="en-US" sz="3600" b="1" dirty="0">
                <a:solidFill>
                  <a:srgbClr val="FFC000"/>
                </a:solidFill>
              </a:rPr>
              <a:t> of 2.43% Impact:</a:t>
            </a:r>
          </a:p>
          <a:p>
            <a:pPr marL="0" indent="0">
              <a:buNone/>
            </a:pPr>
            <a:endParaRPr lang="en-US" sz="2000" b="1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1FE5191-1F48-4BEC-A242-289CC8BD02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622909"/>
              </p:ext>
            </p:extLst>
          </p:nvPr>
        </p:nvGraphicFramePr>
        <p:xfrm>
          <a:off x="804333" y="2235190"/>
          <a:ext cx="9735330" cy="3924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1793">
                  <a:extLst>
                    <a:ext uri="{9D8B030D-6E8A-4147-A177-3AD203B41FA5}">
                      <a16:colId xmlns:a16="http://schemas.microsoft.com/office/drawing/2014/main" val="1695645935"/>
                    </a:ext>
                  </a:extLst>
                </a:gridCol>
                <a:gridCol w="1840446">
                  <a:extLst>
                    <a:ext uri="{9D8B030D-6E8A-4147-A177-3AD203B41FA5}">
                      <a16:colId xmlns:a16="http://schemas.microsoft.com/office/drawing/2014/main" val="77461165"/>
                    </a:ext>
                  </a:extLst>
                </a:gridCol>
                <a:gridCol w="1793091">
                  <a:extLst>
                    <a:ext uri="{9D8B030D-6E8A-4147-A177-3AD203B41FA5}">
                      <a16:colId xmlns:a16="http://schemas.microsoft.com/office/drawing/2014/main" val="3112760251"/>
                    </a:ext>
                  </a:extLst>
                </a:gridCol>
              </a:tblGrid>
              <a:tr h="654163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% 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$ Change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574997"/>
                  </a:ext>
                </a:extLst>
              </a:tr>
              <a:tr h="654163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accent1"/>
                          </a:solidFill>
                        </a:rPr>
                        <a:t>Property Tax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-2.43%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-$0.26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28619"/>
                  </a:ext>
                </a:extLst>
              </a:tr>
              <a:tr h="654163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accent1"/>
                          </a:solidFill>
                        </a:rPr>
                        <a:t>Average Residential Payment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513158"/>
                  </a:ext>
                </a:extLst>
              </a:tr>
              <a:tr h="654163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accent1"/>
                          </a:solidFill>
                        </a:rPr>
                        <a:t>Average Commercial Payment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-1.48%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-$48.53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183772"/>
                  </a:ext>
                </a:extLst>
              </a:tr>
              <a:tr h="654163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accent1"/>
                          </a:solidFill>
                        </a:rPr>
                        <a:t>Average Industrial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-1.79%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-$87.16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892059"/>
                  </a:ext>
                </a:extLst>
              </a:tr>
              <a:tr h="654163"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accent1"/>
                          </a:solidFill>
                        </a:rPr>
                        <a:t>Average Multi-Residential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-7.07%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>
                          <a:solidFill>
                            <a:schemeClr val="accent1"/>
                          </a:solidFill>
                        </a:rPr>
                        <a:t>-$132.29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09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863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F833ACC-7DC7-4B07-BA6E-0534BC0683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9318674"/>
              </p:ext>
            </p:extLst>
          </p:nvPr>
        </p:nvGraphicFramePr>
        <p:xfrm>
          <a:off x="401217" y="719666"/>
          <a:ext cx="10851502" cy="5746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8CDBB373-89D6-4D7C-AB92-DB8750E53DAD}"/>
              </a:ext>
            </a:extLst>
          </p:cNvPr>
          <p:cNvSpPr txBox="1">
            <a:spLocks/>
          </p:cNvSpPr>
          <p:nvPr/>
        </p:nvSpPr>
        <p:spPr>
          <a:xfrm>
            <a:off x="433137" y="298701"/>
            <a:ext cx="10839061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PROPERTY TAXES</a:t>
            </a:r>
          </a:p>
        </p:txBody>
      </p:sp>
    </p:spTree>
    <p:extLst>
      <p:ext uri="{BB962C8B-B14F-4D97-AF65-F5344CB8AC3E}">
        <p14:creationId xmlns:p14="http://schemas.microsoft.com/office/powerpoint/2010/main" val="413607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E94DB-5C34-42F3-B3BC-BAD98ABC436C}"/>
              </a:ext>
            </a:extLst>
          </p:cNvPr>
          <p:cNvSpPr txBox="1">
            <a:spLocks/>
          </p:cNvSpPr>
          <p:nvPr/>
        </p:nvSpPr>
        <p:spPr>
          <a:xfrm>
            <a:off x="433137" y="298701"/>
            <a:ext cx="10839061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PROPERTY TAXES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428343-646C-47FE-A4E2-2B0C527E1A2C}"/>
              </a:ext>
            </a:extLst>
          </p:cNvPr>
          <p:cNvSpPr txBox="1"/>
          <p:nvPr/>
        </p:nvSpPr>
        <p:spPr>
          <a:xfrm>
            <a:off x="554762" y="1441701"/>
            <a:ext cx="105958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Dubuque is the </a:t>
            </a:r>
            <a:r>
              <a:rPr lang="en-US" sz="4400" b="1" dirty="0">
                <a:solidFill>
                  <a:srgbClr val="FFC000"/>
                </a:solidFill>
              </a:rPr>
              <a:t>SECOND LOWEST </a:t>
            </a:r>
            <a:br>
              <a:rPr lang="en-US" sz="4400" b="1" dirty="0">
                <a:solidFill>
                  <a:srgbClr val="FFC000"/>
                </a:solidFill>
              </a:rPr>
            </a:br>
            <a:r>
              <a:rPr lang="en-US" sz="4400" b="1" dirty="0"/>
              <a:t>in the state for property tax rate of </a:t>
            </a:r>
            <a:br>
              <a:rPr lang="en-US" sz="4400" b="1" dirty="0"/>
            </a:br>
            <a:r>
              <a:rPr lang="en-US" sz="4400" b="1" dirty="0"/>
              <a:t>the 11 largest cities.  </a:t>
            </a:r>
          </a:p>
          <a:p>
            <a:pPr algn="ctr"/>
            <a:br>
              <a:rPr lang="en-US" sz="4400" b="1" dirty="0"/>
            </a:br>
            <a:r>
              <a:rPr lang="en-US" sz="4400" b="1" dirty="0"/>
              <a:t>The highest (Council Bluffs) is 77% higher than Dubuque and the average is 47% higher than Dubuque.</a:t>
            </a:r>
          </a:p>
        </p:txBody>
      </p:sp>
    </p:spTree>
    <p:extLst>
      <p:ext uri="{BB962C8B-B14F-4D97-AF65-F5344CB8AC3E}">
        <p14:creationId xmlns:p14="http://schemas.microsoft.com/office/powerpoint/2010/main" val="360643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A93A435-6A7C-4A78-A05F-EC05FBB9A6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8414566"/>
              </p:ext>
            </p:extLst>
          </p:nvPr>
        </p:nvGraphicFramePr>
        <p:xfrm>
          <a:off x="401217" y="719666"/>
          <a:ext cx="10851502" cy="5746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C7FE1B24-9C07-4283-97FC-0F2FA1426026}"/>
              </a:ext>
            </a:extLst>
          </p:cNvPr>
          <p:cNvSpPr txBox="1">
            <a:spLocks/>
          </p:cNvSpPr>
          <p:nvPr/>
        </p:nvSpPr>
        <p:spPr>
          <a:xfrm>
            <a:off x="3648270" y="289372"/>
            <a:ext cx="8015814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PROPERTY TAXES </a:t>
            </a:r>
            <a:b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</a:br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PER CAPITA</a:t>
            </a:r>
          </a:p>
        </p:txBody>
      </p:sp>
    </p:spTree>
    <p:extLst>
      <p:ext uri="{BB962C8B-B14F-4D97-AF65-F5344CB8AC3E}">
        <p14:creationId xmlns:p14="http://schemas.microsoft.com/office/powerpoint/2010/main" val="83545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A4702-44E3-42F4-B2E5-C679CB3F3DE3}"/>
              </a:ext>
            </a:extLst>
          </p:cNvPr>
          <p:cNvSpPr txBox="1">
            <a:spLocks/>
          </p:cNvSpPr>
          <p:nvPr/>
        </p:nvSpPr>
        <p:spPr>
          <a:xfrm>
            <a:off x="531845" y="289372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PROPERTY TAXES PER CAPITA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7ECEC8-26FD-438E-81A5-48C44B7C167B}"/>
              </a:ext>
            </a:extLst>
          </p:cNvPr>
          <p:cNvSpPr txBox="1"/>
          <p:nvPr/>
        </p:nvSpPr>
        <p:spPr>
          <a:xfrm>
            <a:off x="553453" y="1716505"/>
            <a:ext cx="1059581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Dubuque is the </a:t>
            </a:r>
            <a:r>
              <a:rPr lang="en-US" sz="4400" b="1" dirty="0">
                <a:solidFill>
                  <a:srgbClr val="FFC000"/>
                </a:solidFill>
              </a:rPr>
              <a:t>LOWEST </a:t>
            </a:r>
            <a:r>
              <a:rPr lang="en-US" sz="4400" b="1" dirty="0"/>
              <a:t>in the state for property taxes per capita.  </a:t>
            </a:r>
          </a:p>
          <a:p>
            <a:pPr algn="ctr"/>
            <a:br>
              <a:rPr lang="en-US" sz="4400" b="1" dirty="0"/>
            </a:br>
            <a:r>
              <a:rPr lang="en-US" sz="4400" b="1" dirty="0"/>
              <a:t>The highest (West Des Moines) is 153% higher than Dubuque and the average is 68% higher than Dubuque.</a:t>
            </a:r>
          </a:p>
        </p:txBody>
      </p:sp>
    </p:spTree>
    <p:extLst>
      <p:ext uri="{BB962C8B-B14F-4D97-AF65-F5344CB8AC3E}">
        <p14:creationId xmlns:p14="http://schemas.microsoft.com/office/powerpoint/2010/main" val="277718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FD12A-689C-478E-B784-7D124355B8A1}"/>
              </a:ext>
            </a:extLst>
          </p:cNvPr>
          <p:cNvSpPr txBox="1">
            <a:spLocks/>
          </p:cNvSpPr>
          <p:nvPr/>
        </p:nvSpPr>
        <p:spPr>
          <a:xfrm>
            <a:off x="531845" y="289372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8B5E96-B302-4158-B978-3CA6ACB8B5D6}"/>
              </a:ext>
            </a:extLst>
          </p:cNvPr>
          <p:cNvSpPr txBox="1"/>
          <p:nvPr/>
        </p:nvSpPr>
        <p:spPr>
          <a:xfrm>
            <a:off x="765110" y="1498574"/>
            <a:ext cx="10067731" cy="48320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/>
              <a:t>City will issue $44,941,848 in new debt in the recommended 5-year CIP</a:t>
            </a:r>
            <a:endParaRPr lang="en-US" sz="4400" b="1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/>
              <a:t>City will access $18,868,490 of previously issued State Revolving Rund (SRF) loans as related capital improvement projects progress</a:t>
            </a:r>
            <a:endParaRPr lang="en-US" sz="4400" b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759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FD12A-689C-478E-B784-7D124355B8A1}"/>
              </a:ext>
            </a:extLst>
          </p:cNvPr>
          <p:cNvSpPr txBox="1">
            <a:spLocks/>
          </p:cNvSpPr>
          <p:nvPr/>
        </p:nvSpPr>
        <p:spPr>
          <a:xfrm>
            <a:off x="531845" y="289372"/>
            <a:ext cx="11132239" cy="11430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sz="4800" kern="0" dirty="0">
                <a:solidFill>
                  <a:srgbClr val="FFC000"/>
                </a:solidFill>
                <a:latin typeface="Arial Black" panose="020B0A04020102020204" pitchFamily="34" charset="0"/>
              </a:rPr>
              <a:t>CITY DEBT: FY2020-2024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8B5E96-B302-4158-B978-3CA6ACB8B5D6}"/>
              </a:ext>
            </a:extLst>
          </p:cNvPr>
          <p:cNvSpPr txBox="1"/>
          <p:nvPr/>
        </p:nvSpPr>
        <p:spPr>
          <a:xfrm>
            <a:off x="989699" y="2268594"/>
            <a:ext cx="10067731" cy="258532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5400" b="1" dirty="0">
                <a:cs typeface="Arial"/>
              </a:rPr>
              <a:t>The City will retire </a:t>
            </a:r>
            <a:r>
              <a:rPr lang="en-US" sz="5400" b="1" dirty="0">
                <a:solidFill>
                  <a:srgbClr val="FFC000"/>
                </a:solidFill>
                <a:cs typeface="Arial"/>
              </a:rPr>
              <a:t>$91,655,428 </a:t>
            </a:r>
            <a:r>
              <a:rPr lang="en-US" sz="5400" b="1" dirty="0">
                <a:cs typeface="Arial"/>
              </a:rPr>
              <a:t>of existing debt over the next five years</a:t>
            </a:r>
          </a:p>
        </p:txBody>
      </p:sp>
    </p:spTree>
    <p:extLst>
      <p:ext uri="{BB962C8B-B14F-4D97-AF65-F5344CB8AC3E}">
        <p14:creationId xmlns:p14="http://schemas.microsoft.com/office/powerpoint/2010/main" val="236585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atalie_test">
  <a:themeElements>
    <a:clrScheme name="Default Desig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Natalie_test">
  <a:themeElements>
    <a:clrScheme name="Default Desig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Natalie_test">
  <a:themeElements>
    <a:clrScheme name="Default Desig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5476</TotalTime>
  <Words>776</Words>
  <Application>Microsoft Office PowerPoint</Application>
  <PresentationFormat>Widescreen</PresentationFormat>
  <Paragraphs>316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Arial Black</vt:lpstr>
      <vt:lpstr>Calibri</vt:lpstr>
      <vt:lpstr>Trebuchet MS</vt:lpstr>
      <vt:lpstr>Natalie_test</vt:lpstr>
      <vt:lpstr>3_Natalie_test</vt:lpstr>
      <vt:lpstr>1_Natalie_test</vt:lpstr>
      <vt:lpstr>FISCAL YEAR 2020 BUDGET RECOMMENDATION</vt:lpstr>
      <vt:lpstr>PowerPoint Presentation</vt:lpstr>
      <vt:lpstr>PROPERTY TAX RATE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GENERAL FUND RESERVE</vt:lpstr>
      <vt:lpstr>PowerPoint Presentation</vt:lpstr>
      <vt:lpstr>PowerPoint Presentation</vt:lpstr>
      <vt:lpstr>IMPROVEMENT PACKAGES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and Fiscal Policy Guidelines for Fiscal Year 2019</dc:title>
  <dc:creator>Randy Gehl</dc:creator>
  <cp:lastModifiedBy>Randy Gehl</cp:lastModifiedBy>
  <cp:revision>231</cp:revision>
  <cp:lastPrinted>2019-02-04T17:32:14Z</cp:lastPrinted>
  <dcterms:created xsi:type="dcterms:W3CDTF">2017-12-15T14:21:49Z</dcterms:created>
  <dcterms:modified xsi:type="dcterms:W3CDTF">2019-02-04T21:27:39Z</dcterms:modified>
</cp:coreProperties>
</file>